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7"/>
  </p:notesMasterIdLst>
  <p:sldIdLst>
    <p:sldId id="256" r:id="rId2"/>
    <p:sldId id="264" r:id="rId3"/>
    <p:sldId id="267" r:id="rId4"/>
    <p:sldId id="268" r:id="rId5"/>
    <p:sldId id="269" r:id="rId6"/>
    <p:sldId id="270" r:id="rId7"/>
    <p:sldId id="271" r:id="rId8"/>
    <p:sldId id="272" r:id="rId9"/>
    <p:sldId id="273" r:id="rId10"/>
    <p:sldId id="274" r:id="rId11"/>
    <p:sldId id="275" r:id="rId12"/>
    <p:sldId id="277" r:id="rId13"/>
    <p:sldId id="276" r:id="rId14"/>
    <p:sldId id="278" r:id="rId15"/>
    <p:sldId id="279" r:id="rId16"/>
    <p:sldId id="280" r:id="rId17"/>
    <p:sldId id="281" r:id="rId18"/>
    <p:sldId id="283" r:id="rId19"/>
    <p:sldId id="282" r:id="rId20"/>
    <p:sldId id="284" r:id="rId21"/>
    <p:sldId id="285" r:id="rId22"/>
    <p:sldId id="286" r:id="rId23"/>
    <p:sldId id="287" r:id="rId24"/>
    <p:sldId id="265" r:id="rId25"/>
    <p:sldId id="260"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3A2CA"/>
    <a:srgbClr val="CD0920"/>
    <a:srgbClr val="C0DB37"/>
    <a:srgbClr val="0402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376" autoAdjust="0"/>
  </p:normalViewPr>
  <p:slideViewPr>
    <p:cSldViewPr snapToGrid="0" snapToObjects="1">
      <p:cViewPr>
        <p:scale>
          <a:sx n="70" d="100"/>
          <a:sy n="70" d="100"/>
        </p:scale>
        <p:origin x="-1158" y="-174"/>
      </p:cViewPr>
      <p:guideLst>
        <p:guide orient="horz" pos="2160"/>
        <p:guide pos="2880"/>
      </p:guideLst>
    </p:cSldViewPr>
  </p:slideViewPr>
  <p:notesTextViewPr>
    <p:cViewPr>
      <p:scale>
        <a:sx n="100" d="100"/>
        <a:sy n="100" d="100"/>
      </p:scale>
      <p:origin x="0" y="0"/>
    </p:cViewPr>
  </p:notesTextViewPr>
  <p:notesViewPr>
    <p:cSldViewPr snapToGrid="0" snapToObjects="1">
      <p:cViewPr varScale="1">
        <p:scale>
          <a:sx n="83" d="100"/>
          <a:sy n="83" d="100"/>
        </p:scale>
        <p:origin x="-1980"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F2B8A50-36A2-40FA-85F8-D22A6400798F}" type="datetimeFigureOut">
              <a:rPr lang="en-US" smtClean="0"/>
              <a:t>8/1/2013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88EB8E9-7E05-4C60-A58D-798732DD5BFE}" type="slidenum">
              <a:rPr lang="en-US" smtClean="0"/>
              <a:t>‹#›</a:t>
            </a:fld>
            <a:endParaRPr lang="en-US"/>
          </a:p>
        </p:txBody>
      </p:sp>
    </p:spTree>
    <p:extLst>
      <p:ext uri="{BB962C8B-B14F-4D97-AF65-F5344CB8AC3E}">
        <p14:creationId xmlns:p14="http://schemas.microsoft.com/office/powerpoint/2010/main" val="323637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Let’s talk first about some of the myths and facts about depression and suicide.</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a:t>
            </a:fld>
            <a:endParaRPr lang="en-US"/>
          </a:p>
        </p:txBody>
      </p:sp>
    </p:spTree>
    <p:extLst>
      <p:ext uri="{BB962C8B-B14F-4D97-AF65-F5344CB8AC3E}">
        <p14:creationId xmlns:p14="http://schemas.microsoft.com/office/powerpoint/2010/main" val="2445138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You may also notice changes in the student’s appearance, for example, noticeable changes in weight gain or weight loss. Changes in sleep should also be noted…specifically sleeping much more or much less than usual.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Educators should also notice students who seem to suddenly lack personal hygiene and self-care.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10</a:t>
            </a:fld>
            <a:endParaRPr lang="en-US"/>
          </a:p>
        </p:txBody>
      </p:sp>
    </p:spTree>
    <p:extLst>
      <p:ext uri="{BB962C8B-B14F-4D97-AF65-F5344CB8AC3E}">
        <p14:creationId xmlns:p14="http://schemas.microsoft.com/office/powerpoint/2010/main" val="15719818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Changes in school performance may also be an indicator that something is going on in the student’s life. Sudden drops in grades, lack of interest in school and school activities, skipping school, and acting out while at school should be noted.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Students may show frustration with school and school personnel and have difficulty concentrating on tasks.</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11</a:t>
            </a:fld>
            <a:endParaRPr lang="en-US"/>
          </a:p>
        </p:txBody>
      </p:sp>
    </p:spTree>
    <p:extLst>
      <p:ext uri="{BB962C8B-B14F-4D97-AF65-F5344CB8AC3E}">
        <p14:creationId xmlns:p14="http://schemas.microsoft.com/office/powerpoint/2010/main" val="14133185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Many students who are depressed will also have thoughts about suicide. In fact, about 50 percent of students with depression have suicidal ideation at some point.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According to the 2011 </a:t>
            </a:r>
            <a:r>
              <a:rPr lang="en-US" sz="1200" kern="1200" dirty="0" smtClean="0">
                <a:solidFill>
                  <a:schemeClr val="tx1"/>
                </a:solidFill>
                <a:effectLst/>
                <a:latin typeface="+mn-lt"/>
                <a:ea typeface="+mn-ea"/>
                <a:cs typeface="+mn-cs"/>
              </a:rPr>
              <a:t>Youth Risk Behavior Survey</a:t>
            </a:r>
            <a:r>
              <a:rPr lang="en-US" sz="1200" i="1" kern="1200" dirty="0" smtClean="0">
                <a:solidFill>
                  <a:schemeClr val="tx1"/>
                </a:solidFill>
                <a:effectLst/>
                <a:latin typeface="+mn-lt"/>
                <a:ea typeface="+mn-ea"/>
                <a:cs typeface="+mn-cs"/>
              </a:rPr>
              <a:t>, 27 percent of Ohio teens reported feeling depressed, 14 percent report having seriously considered suicide and 9 percent reported attempting suicide during the past year.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12</a:t>
            </a:fld>
            <a:endParaRPr lang="en-US"/>
          </a:p>
        </p:txBody>
      </p:sp>
    </p:spTree>
    <p:extLst>
      <p:ext uri="{BB962C8B-B14F-4D97-AF65-F5344CB8AC3E}">
        <p14:creationId xmlns:p14="http://schemas.microsoft.com/office/powerpoint/2010/main" val="21615183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 addition to the signs of depression, you might also notice additional indicators of student suicidal behavior. It is imperative to identify students who may be thinking, writing or talking openly about suicide, students who may be giving away their possessions or students making comments such as, ‘You won’t have to worry about me when I am gone.’</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13</a:t>
            </a:fld>
            <a:endParaRPr lang="en-US"/>
          </a:p>
        </p:txBody>
      </p:sp>
    </p:spTree>
    <p:extLst>
      <p:ext uri="{BB962C8B-B14F-4D97-AF65-F5344CB8AC3E}">
        <p14:creationId xmlns:p14="http://schemas.microsoft.com/office/powerpoint/2010/main" val="3585619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It is important to note that students may come to suicidal behavior differently than adults. Intense emotional events, such as breakups or being ostracized by friends, can be the catalyst for suicidal behavior.</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i="1"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14</a:t>
            </a:fld>
            <a:endParaRPr lang="en-US"/>
          </a:p>
        </p:txBody>
      </p:sp>
    </p:spTree>
    <p:extLst>
      <p:ext uri="{BB962C8B-B14F-4D97-AF65-F5344CB8AC3E}">
        <p14:creationId xmlns:p14="http://schemas.microsoft.com/office/powerpoint/2010/main" val="24747539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Research indicates that some factors are associated with an increased likelihood of student suicide or suicide attempts.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Of specific importance is the increased likelihood of self-identified gay, lesbian, bisexual and transgendered youth to complete suicide. These students often lack</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an effective support system and can feel very isolated and alone.</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Research also tells us that there are factors that are related to a decreased likelihood of student suicide.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(HIGHLIGHT A FEW OF THESE FACTORS.)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15</a:t>
            </a:fld>
            <a:endParaRPr lang="en-US"/>
          </a:p>
        </p:txBody>
      </p:sp>
    </p:spTree>
    <p:extLst>
      <p:ext uri="{BB962C8B-B14F-4D97-AF65-F5344CB8AC3E}">
        <p14:creationId xmlns:p14="http://schemas.microsoft.com/office/powerpoint/2010/main" val="26556610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While it is important to identify a student who is depressed and/or suicidal, it is equally important that you know what to do in such a situation.</a:t>
            </a:r>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16</a:t>
            </a:fld>
            <a:endParaRPr lang="en-US"/>
          </a:p>
        </p:txBody>
      </p:sp>
    </p:spTree>
    <p:extLst>
      <p:ext uri="{BB962C8B-B14F-4D97-AF65-F5344CB8AC3E}">
        <p14:creationId xmlns:p14="http://schemas.microsoft.com/office/powerpoint/2010/main" val="2038227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There are ways for you to better understand what a student may be going through by simply talking to the student and showing that you care.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Asking specific questions may assist you in recognizing that a student may be dealing with depressive or suicidal thoughts.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Here are examples of behaviors that are appropriate reasons for concern.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(REVIEW THE EXAMPLES LISTED.)</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17</a:t>
            </a:fld>
            <a:endParaRPr lang="en-US"/>
          </a:p>
        </p:txBody>
      </p:sp>
    </p:spTree>
    <p:extLst>
      <p:ext uri="{BB962C8B-B14F-4D97-AF65-F5344CB8AC3E}">
        <p14:creationId xmlns:p14="http://schemas.microsoft.com/office/powerpoint/2010/main" val="373816364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A mental health professional generally determines</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the level of risk of a student’s suicidal behavior once the student is referred. However, some understanding of suicide risk may help you in recognizing these warning signs, and in communicating with parents, school counselors or community mental health professionals about them. Your awareness of these signs can help you know what to do immediately in seeking help.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There are three things that you want to keep in mind when inquiring about suicidal ideation: SAL. This stands for a </a:t>
            </a:r>
            <a:r>
              <a:rPr lang="en-US" sz="1200" b="1" i="1" kern="1200" dirty="0" smtClean="0">
                <a:solidFill>
                  <a:schemeClr val="tx1"/>
                </a:solidFill>
                <a:effectLst/>
                <a:latin typeface="+mn-lt"/>
                <a:ea typeface="+mn-ea"/>
                <a:cs typeface="+mn-cs"/>
              </a:rPr>
              <a:t>Specific</a:t>
            </a:r>
            <a:r>
              <a:rPr lang="en-US" sz="1200" i="1" kern="1200" dirty="0" smtClean="0">
                <a:solidFill>
                  <a:schemeClr val="tx1"/>
                </a:solidFill>
                <a:effectLst/>
                <a:latin typeface="+mn-lt"/>
                <a:ea typeface="+mn-ea"/>
                <a:cs typeface="+mn-cs"/>
              </a:rPr>
              <a:t> plan, the </a:t>
            </a:r>
            <a:r>
              <a:rPr lang="en-US" sz="1200" b="1" i="1" kern="1200" dirty="0" smtClean="0">
                <a:solidFill>
                  <a:schemeClr val="tx1"/>
                </a:solidFill>
                <a:effectLst/>
                <a:latin typeface="+mn-lt"/>
                <a:ea typeface="+mn-ea"/>
                <a:cs typeface="+mn-cs"/>
              </a:rPr>
              <a:t>Availability</a:t>
            </a:r>
            <a:r>
              <a:rPr lang="en-US" sz="1200" i="1" kern="1200" dirty="0" smtClean="0">
                <a:solidFill>
                  <a:schemeClr val="tx1"/>
                </a:solidFill>
                <a:effectLst/>
                <a:latin typeface="+mn-lt"/>
                <a:ea typeface="+mn-ea"/>
                <a:cs typeface="+mn-cs"/>
              </a:rPr>
              <a:t> of means, such as a weapon or drug, and the </a:t>
            </a:r>
            <a:r>
              <a:rPr lang="en-US" sz="1200" b="1" i="1" kern="1200" dirty="0" smtClean="0">
                <a:solidFill>
                  <a:schemeClr val="tx1"/>
                </a:solidFill>
                <a:effectLst/>
                <a:latin typeface="+mn-lt"/>
                <a:ea typeface="+mn-ea"/>
                <a:cs typeface="+mn-cs"/>
              </a:rPr>
              <a:t>Lethality</a:t>
            </a:r>
            <a:r>
              <a:rPr lang="en-US" sz="1200" i="1" kern="1200" dirty="0" smtClean="0">
                <a:solidFill>
                  <a:schemeClr val="tx1"/>
                </a:solidFill>
                <a:effectLst/>
                <a:latin typeface="+mn-lt"/>
                <a:ea typeface="+mn-ea"/>
                <a:cs typeface="+mn-cs"/>
              </a:rPr>
              <a:t> of the means.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18</a:t>
            </a:fld>
            <a:endParaRPr lang="en-US"/>
          </a:p>
        </p:txBody>
      </p:sp>
    </p:spTree>
    <p:extLst>
      <p:ext uri="{BB962C8B-B14F-4D97-AF65-F5344CB8AC3E}">
        <p14:creationId xmlns:p14="http://schemas.microsoft.com/office/powerpoint/2010/main" val="12985813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Keep these things in mind as you talk to a student who may be suicidal. First, ensure that you remain calm when talking with the student, even though you may feel very nervous and anxious. The student will mirror your anxiety, so a calm presentation is important.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Next, you may be one of the few people in the child’s life who is showing care and concern for him or her. Emphasize the student’s worth and let him or her know you are concerned about his or her well-being.</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Be sure not to promise secrecy or confidentiality and to let students know that steps will be taken to maintain their safety.</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19</a:t>
            </a:fld>
            <a:endParaRPr lang="en-US"/>
          </a:p>
        </p:txBody>
      </p:sp>
    </p:spTree>
    <p:extLst>
      <p:ext uri="{BB962C8B-B14F-4D97-AF65-F5344CB8AC3E}">
        <p14:creationId xmlns:p14="http://schemas.microsoft.com/office/powerpoint/2010/main" val="2076612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Question #1….True or False? Most people who attempt suicide are just looking for attention.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The answer is false.</a:t>
            </a:r>
            <a:r>
              <a:rPr lang="en-US" sz="1200" i="1" kern="1200" dirty="0" smtClean="0">
                <a:solidFill>
                  <a:schemeClr val="tx1"/>
                </a:solidFill>
                <a:effectLst/>
                <a:latin typeface="+mn-lt"/>
                <a:ea typeface="+mn-ea"/>
                <a:cs typeface="+mn-cs"/>
              </a:rPr>
              <a:t> Children and adolescents who view suicide as a way to manage their intense emotions are often just looking for a way to make the pain stop, rather than for attention from others.</a:t>
            </a:r>
          </a:p>
          <a:p>
            <a:endParaRPr lang="en-US" sz="1200" i="1"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(Additional click for answer to appear)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2</a:t>
            </a:fld>
            <a:endParaRPr lang="en-US"/>
          </a:p>
        </p:txBody>
      </p:sp>
    </p:spTree>
    <p:extLst>
      <p:ext uri="{BB962C8B-B14F-4D97-AF65-F5344CB8AC3E}">
        <p14:creationId xmlns:p14="http://schemas.microsoft.com/office/powerpoint/2010/main" val="300208221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It is imperative that you know the school’s protocol on how to handle students who are suicidal. The protocol should include instructions on:</a:t>
            </a:r>
            <a:endParaRPr lang="en-US" sz="1200" kern="1200" dirty="0" smtClean="0">
              <a:solidFill>
                <a:schemeClr val="tx1"/>
              </a:solidFill>
              <a:effectLst/>
              <a:latin typeface="+mn-lt"/>
              <a:ea typeface="+mn-ea"/>
              <a:cs typeface="+mn-cs"/>
            </a:endParaRPr>
          </a:p>
          <a:p>
            <a:pPr lvl="0"/>
            <a:endParaRPr lang="en-US" sz="1200" i="1"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Where specifically you should refer students who need intervention;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Who is to contact parents;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What to do in an emergency.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In an emergency situation, here are suggestions for getting help.</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20</a:t>
            </a:fld>
            <a:endParaRPr lang="en-US"/>
          </a:p>
        </p:txBody>
      </p:sp>
    </p:spTree>
    <p:extLst>
      <p:ext uri="{BB962C8B-B14F-4D97-AF65-F5344CB8AC3E}">
        <p14:creationId xmlns:p14="http://schemas.microsoft.com/office/powerpoint/2010/main" val="10189330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Each school should have a plan for finding help within the local community. Here are three suggestions for finding local resources if needed.</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(INSERT MORE INFORMATION ABOUT YOUR POLICIES, PROTOCOLS, AND PROCEDURES HERE. INCLUDE INFORMATION ABOUT THE BUILDING AND COMMUNITY RESOURCES.)</a:t>
            </a: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21</a:t>
            </a:fld>
            <a:endParaRPr lang="en-US"/>
          </a:p>
        </p:txBody>
      </p:sp>
    </p:spTree>
    <p:extLst>
      <p:ext uri="{BB962C8B-B14F-4D97-AF65-F5344CB8AC3E}">
        <p14:creationId xmlns:p14="http://schemas.microsoft.com/office/powerpoint/2010/main" val="10080426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Let’s take some time to try out your skills to see how you might handle a situation that involves a potentially depressed or suicidal student.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“Turn to your neighbor. One person is a student, Carla or Carlo, and the other person is an educator, Mr. or Ms. Jones. I’d like you to role-play the following scenario and try out having a difficult conversation with a student. Each person should take a turn being the educator.</a:t>
            </a:r>
            <a:endParaRPr lang="en-US" sz="1200" kern="1200" dirty="0" smtClean="0">
              <a:solidFill>
                <a:schemeClr val="tx1"/>
              </a:solidFill>
              <a:effectLst/>
              <a:latin typeface="+mn-lt"/>
              <a:ea typeface="+mn-ea"/>
              <a:cs typeface="+mn-cs"/>
            </a:endParaRPr>
          </a:p>
          <a:p>
            <a:endParaRPr lang="en-US" dirty="0" smtClean="0"/>
          </a:p>
          <a:p>
            <a:r>
              <a:rPr lang="en-US" sz="1200" i="1" kern="1200" dirty="0" smtClean="0">
                <a:solidFill>
                  <a:schemeClr val="tx1"/>
                </a:solidFill>
                <a:effectLst/>
                <a:latin typeface="+mn-lt"/>
                <a:ea typeface="+mn-ea"/>
                <a:cs typeface="+mn-cs"/>
              </a:rPr>
              <a:t>As a reminder, ensure that you show care and concern for the student, that you use concrete and specific question</a:t>
            </a:r>
            <a:r>
              <a:rPr lang="en-US" sz="1200" i="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(LEAVE THIS SLIDE UP DURING THE ROLE PLAY.)</a:t>
            </a:r>
          </a:p>
          <a:p>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Now, I’d like you to consider whether the student is experiencing depression or suicidal thinking</a:t>
            </a:r>
            <a:r>
              <a:rPr lang="en-US" sz="1200" i="1" kern="1200" dirty="0" smtClean="0">
                <a:solidFill>
                  <a:schemeClr val="tx1"/>
                </a:solidFill>
                <a:effectLst/>
                <a:latin typeface="+mn-lt"/>
                <a:ea typeface="+mn-ea"/>
                <a:cs typeface="+mn-cs"/>
              </a:rPr>
              <a:t>.</a:t>
            </a:r>
          </a:p>
          <a:p>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experiences have you had with students that display signs and symptoms of mental illness or substance use/abuse in your classroom or school building?</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comfortable and confident do you feel about </a:t>
            </a:r>
            <a:r>
              <a:rPr lang="en-US" sz="1200" b="1" kern="1200" dirty="0" smtClean="0">
                <a:solidFill>
                  <a:schemeClr val="tx1"/>
                </a:solidFill>
                <a:effectLst/>
                <a:latin typeface="+mn-lt"/>
                <a:ea typeface="+mn-ea"/>
                <a:cs typeface="+mn-cs"/>
              </a:rPr>
              <a:t>identifying</a:t>
            </a:r>
            <a:r>
              <a:rPr lang="en-US" sz="1200" kern="1200" dirty="0" smtClean="0">
                <a:solidFill>
                  <a:schemeClr val="tx1"/>
                </a:solidFill>
                <a:effectLst/>
                <a:latin typeface="+mn-lt"/>
                <a:ea typeface="+mn-ea"/>
                <a:cs typeface="+mn-cs"/>
              </a:rPr>
              <a:t> a student displaying the signs and symptoms of mental illness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How comfortable and confident do you feel about </a:t>
            </a:r>
            <a:r>
              <a:rPr lang="en-US" sz="1200" b="1" kern="1200" dirty="0" smtClean="0">
                <a:solidFill>
                  <a:schemeClr val="tx1"/>
                </a:solidFill>
                <a:effectLst/>
                <a:latin typeface="+mn-lt"/>
                <a:ea typeface="+mn-ea"/>
                <a:cs typeface="+mn-cs"/>
              </a:rPr>
              <a:t>referring</a:t>
            </a:r>
            <a:r>
              <a:rPr lang="en-US" sz="1200" kern="1200" dirty="0" smtClean="0">
                <a:solidFill>
                  <a:schemeClr val="tx1"/>
                </a:solidFill>
                <a:effectLst/>
                <a:latin typeface="+mn-lt"/>
                <a:ea typeface="+mn-ea"/>
                <a:cs typeface="+mn-cs"/>
              </a:rPr>
              <a:t> a student displaying the signs and symptoms of mental illness</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pPr lvl="0"/>
            <a:r>
              <a:rPr lang="en-US" sz="1200" kern="1200" dirty="0" smtClean="0">
                <a:solidFill>
                  <a:schemeClr val="tx1"/>
                </a:solidFill>
                <a:effectLst/>
                <a:latin typeface="+mn-lt"/>
                <a:ea typeface="+mn-ea"/>
                <a:cs typeface="+mn-cs"/>
              </a:rPr>
              <a:t>What is the referral process for students in your building</a:t>
            </a:r>
            <a:r>
              <a:rPr lang="en-US" sz="1200" kern="1200" dirty="0" smtClean="0">
                <a:solidFill>
                  <a:schemeClr val="tx1"/>
                </a:solidFill>
                <a:effectLst/>
                <a:latin typeface="+mn-lt"/>
                <a:ea typeface="+mn-ea"/>
                <a:cs typeface="+mn-cs"/>
              </a:rPr>
              <a:t>?</a:t>
            </a:r>
          </a:p>
          <a:p>
            <a:pPr lvl="0"/>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Next, I’d like you to determine what your plan is to address the situation. Whom do you need to consult with, what more information do you need, whom do you need to notify?</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Spend a few minutes talking with your partner about how you might handle this situation.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endParaRPr lang="en-US" dirty="0" smtClean="0"/>
          </a:p>
          <a:p>
            <a:fld id="{A88EB8E9-7E05-4C60-A58D-798732DD5BFE}" type="slidenum">
              <a:rPr lang="en-US" smtClean="0"/>
              <a:t>22</a:t>
            </a:fld>
            <a:endParaRPr lang="en-US" dirty="0"/>
          </a:p>
        </p:txBody>
      </p:sp>
    </p:spTree>
    <p:extLst>
      <p:ext uri="{BB962C8B-B14F-4D97-AF65-F5344CB8AC3E}">
        <p14:creationId xmlns:p14="http://schemas.microsoft.com/office/powerpoint/2010/main" val="13297880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In conclusion, know that you have the capacity to substantially impact the life of a student if you can identify and refer students who may be suicidal.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Some key points to remember as we conclude are…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It is important to note that the characteristics, traits and behaviors that we discuss may clue us in to the fact that </a:t>
            </a:r>
            <a:r>
              <a:rPr lang="en-US" sz="1200" b="1" i="1" kern="1200" dirty="0" smtClean="0">
                <a:solidFill>
                  <a:schemeClr val="tx1"/>
                </a:solidFill>
                <a:effectLst/>
                <a:latin typeface="+mn-lt"/>
                <a:ea typeface="+mn-ea"/>
                <a:cs typeface="+mn-cs"/>
              </a:rPr>
              <a:t>something</a:t>
            </a:r>
            <a:r>
              <a:rPr lang="en-US" sz="1200" i="1" kern="1200" dirty="0" smtClean="0">
                <a:solidFill>
                  <a:schemeClr val="tx1"/>
                </a:solidFill>
                <a:effectLst/>
                <a:latin typeface="+mn-lt"/>
                <a:ea typeface="+mn-ea"/>
                <a:cs typeface="+mn-cs"/>
              </a:rPr>
              <a:t> is going on in the student’s life. It should be noted that not </a:t>
            </a:r>
            <a:r>
              <a:rPr lang="en-US" sz="1200" b="1" i="1" kern="1200" dirty="0" smtClean="0">
                <a:solidFill>
                  <a:schemeClr val="tx1"/>
                </a:solidFill>
                <a:effectLst/>
                <a:latin typeface="+mn-lt"/>
                <a:ea typeface="+mn-ea"/>
                <a:cs typeface="+mn-cs"/>
              </a:rPr>
              <a:t>all</a:t>
            </a:r>
            <a:r>
              <a:rPr lang="en-US" sz="1200" i="1" kern="1200" dirty="0" smtClean="0">
                <a:solidFill>
                  <a:schemeClr val="tx1"/>
                </a:solidFill>
                <a:effectLst/>
                <a:latin typeface="+mn-lt"/>
                <a:ea typeface="+mn-ea"/>
                <a:cs typeface="+mn-cs"/>
              </a:rPr>
              <a:t> students who are depressed will show these behaviors and not </a:t>
            </a:r>
            <a:r>
              <a:rPr lang="en-US" sz="1200" b="1" i="1" kern="1200" dirty="0" smtClean="0">
                <a:solidFill>
                  <a:schemeClr val="tx1"/>
                </a:solidFill>
                <a:effectLst/>
                <a:latin typeface="+mn-lt"/>
                <a:ea typeface="+mn-ea"/>
                <a:cs typeface="+mn-cs"/>
              </a:rPr>
              <a:t>all</a:t>
            </a:r>
            <a:r>
              <a:rPr lang="en-US" sz="1200" i="1" kern="1200" dirty="0" smtClean="0">
                <a:solidFill>
                  <a:schemeClr val="tx1"/>
                </a:solidFill>
                <a:effectLst/>
                <a:latin typeface="+mn-lt"/>
                <a:ea typeface="+mn-ea"/>
                <a:cs typeface="+mn-cs"/>
              </a:rPr>
              <a:t> students who display such characteristics are necessarily depressed.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While it is important to identify a student who is depressed and/or suicidal, it is equally important that you know what to do in such a situation.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Keep these things in mind as you talk to a student who may be suicidal.</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It is imperative that you know the school’s protocol on how to handle students who are suicidal. The protocol should include instructions on:</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Where specifically you should refer students who need intervention; </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Who is to contact parents;</a:t>
            </a:r>
            <a:endParaRPr lang="en-US" sz="1200" kern="1200" dirty="0" smtClean="0">
              <a:solidFill>
                <a:schemeClr val="tx1"/>
              </a:solidFill>
              <a:effectLst/>
              <a:latin typeface="+mn-lt"/>
              <a:ea typeface="+mn-ea"/>
              <a:cs typeface="+mn-cs"/>
            </a:endParaRPr>
          </a:p>
          <a:p>
            <a:pPr marL="171450" lvl="0" indent="-171450">
              <a:buFont typeface="Arial" pitchFamily="34" charset="0"/>
              <a:buChar char="•"/>
            </a:pPr>
            <a:r>
              <a:rPr lang="en-US" sz="1200" i="1" kern="1200" dirty="0" smtClean="0">
                <a:solidFill>
                  <a:schemeClr val="tx1"/>
                </a:solidFill>
                <a:effectLst/>
                <a:latin typeface="+mn-lt"/>
                <a:ea typeface="+mn-ea"/>
                <a:cs typeface="+mn-cs"/>
              </a:rPr>
              <a:t>What to do in an emergency. </a:t>
            </a:r>
            <a:endParaRPr lang="en-US" sz="1200" kern="1200" dirty="0" smtClean="0">
              <a:solidFill>
                <a:schemeClr val="tx1"/>
              </a:solidFill>
              <a:effectLst/>
              <a:latin typeface="+mn-lt"/>
              <a:ea typeface="+mn-ea"/>
              <a:cs typeface="+mn-cs"/>
            </a:endParaRPr>
          </a:p>
          <a:p>
            <a:pPr marL="171450" indent="-171450">
              <a:buFont typeface="Arial" pitchFamily="34" charset="0"/>
              <a:buChar char="•"/>
            </a:pPr>
            <a:r>
              <a:rPr lang="en-US" sz="1200" i="1"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In </a:t>
            </a:r>
            <a:r>
              <a:rPr lang="en-US" sz="1200" i="1" kern="1200" dirty="0" smtClean="0">
                <a:solidFill>
                  <a:schemeClr val="tx1"/>
                </a:solidFill>
                <a:effectLst/>
                <a:latin typeface="+mn-lt"/>
                <a:ea typeface="+mn-ea"/>
                <a:cs typeface="+mn-cs"/>
              </a:rPr>
              <a:t>an emergency situation, here are suggestions for getting help.</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23</a:t>
            </a:fld>
            <a:endParaRPr lang="en-US"/>
          </a:p>
        </p:txBody>
      </p:sp>
    </p:spTree>
    <p:extLst>
      <p:ext uri="{BB962C8B-B14F-4D97-AF65-F5344CB8AC3E}">
        <p14:creationId xmlns:p14="http://schemas.microsoft.com/office/powerpoint/2010/main" val="42459891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600" dirty="0">
              <a:latin typeface="Arial" pitchFamily="34" charset="0"/>
              <a:cs typeface="Arial" pitchFamily="34" charset="0"/>
            </a:endParaRPr>
          </a:p>
        </p:txBody>
      </p:sp>
      <p:sp>
        <p:nvSpPr>
          <p:cNvPr id="4" name="Slide Number Placeholder 3"/>
          <p:cNvSpPr>
            <a:spLocks noGrp="1"/>
          </p:cNvSpPr>
          <p:nvPr>
            <p:ph type="sldNum" sz="quarter" idx="10"/>
          </p:nvPr>
        </p:nvSpPr>
        <p:spPr/>
        <p:txBody>
          <a:bodyPr/>
          <a:lstStyle/>
          <a:p>
            <a:fld id="{73043527-8EAB-40B4-A534-3045E607F503}" type="slidenum">
              <a:rPr lang="en-US" smtClean="0"/>
              <a:t>24</a:t>
            </a:fld>
            <a:endParaRPr lang="en-US"/>
          </a:p>
        </p:txBody>
      </p:sp>
    </p:spTree>
    <p:extLst>
      <p:ext uri="{BB962C8B-B14F-4D97-AF65-F5344CB8AC3E}">
        <p14:creationId xmlns:p14="http://schemas.microsoft.com/office/powerpoint/2010/main" val="224163868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88EB8E9-7E05-4C60-A58D-798732DD5BFE}" type="slidenum">
              <a:rPr lang="en-US" smtClean="0"/>
              <a:t>25</a:t>
            </a:fld>
            <a:endParaRPr lang="en-US"/>
          </a:p>
        </p:txBody>
      </p:sp>
    </p:spTree>
    <p:extLst>
      <p:ext uri="{BB962C8B-B14F-4D97-AF65-F5344CB8AC3E}">
        <p14:creationId xmlns:p14="http://schemas.microsoft.com/office/powerpoint/2010/main" val="28553737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Facilitator:</a:t>
            </a:r>
            <a:r>
              <a:rPr lang="en-US" sz="1200" i="1" kern="1200" dirty="0" smtClean="0">
                <a:solidFill>
                  <a:schemeClr val="tx1"/>
                </a:solidFill>
                <a:effectLst/>
                <a:latin typeface="+mn-lt"/>
                <a:ea typeface="+mn-ea"/>
                <a:cs typeface="+mn-cs"/>
              </a:rPr>
              <a:t> Question #2: True or False? Girls attempt suicide more often than boys.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The answer is true.</a:t>
            </a:r>
            <a:r>
              <a:rPr lang="en-US" sz="1200" i="1" kern="1200" dirty="0" smtClean="0">
                <a:solidFill>
                  <a:schemeClr val="tx1"/>
                </a:solidFill>
                <a:effectLst/>
                <a:latin typeface="+mn-lt"/>
                <a:ea typeface="+mn-ea"/>
                <a:cs typeface="+mn-cs"/>
              </a:rPr>
              <a:t> Girls experience depression at higher rates than boys, are two to five times more likely to have suicidal ideation (a plan for take their lives by suicide) and will attempt suicide more often than their male counterparts.</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(Additional click for answer to appear)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3</a:t>
            </a:fld>
            <a:endParaRPr lang="en-US"/>
          </a:p>
        </p:txBody>
      </p:sp>
    </p:spTree>
    <p:extLst>
      <p:ext uri="{BB962C8B-B14F-4D97-AF65-F5344CB8AC3E}">
        <p14:creationId xmlns:p14="http://schemas.microsoft.com/office/powerpoint/2010/main" val="30020822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Facilitator: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Question #3: True or False? ‘Children can’t really be depressed; they don’t have anything to worry about.’</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Unfortunately, </a:t>
            </a:r>
            <a:r>
              <a:rPr lang="en-US" sz="1200" b="1" i="1" kern="1200" dirty="0" smtClean="0">
                <a:solidFill>
                  <a:schemeClr val="tx1"/>
                </a:solidFill>
                <a:effectLst/>
                <a:latin typeface="+mn-lt"/>
                <a:ea typeface="+mn-ea"/>
                <a:cs typeface="+mn-cs"/>
              </a:rPr>
              <a:t>the answer here is false.</a:t>
            </a:r>
            <a:r>
              <a:rPr lang="en-US" sz="1200" i="1" kern="1200" dirty="0" smtClean="0">
                <a:solidFill>
                  <a:schemeClr val="tx1"/>
                </a:solidFill>
                <a:effectLst/>
                <a:latin typeface="+mn-lt"/>
                <a:ea typeface="+mn-ea"/>
                <a:cs typeface="+mn-cs"/>
              </a:rPr>
              <a:t> Many people incorrectly label depression as a feeling based on life events or stressors. Depression is a chemical imbalance that can impact both children and adolescents. It is estimated that 3 percent of children and 15 percent of adolescents have clinical depression.</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(Additional click for answer to appear)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4</a:t>
            </a:fld>
            <a:endParaRPr lang="en-US"/>
          </a:p>
        </p:txBody>
      </p:sp>
    </p:spTree>
    <p:extLst>
      <p:ext uri="{BB962C8B-B14F-4D97-AF65-F5344CB8AC3E}">
        <p14:creationId xmlns:p14="http://schemas.microsoft.com/office/powerpoint/2010/main" val="3002082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Facilitator</a:t>
            </a:r>
            <a:r>
              <a:rPr lang="en-US" sz="1200" i="1" kern="1200" dirty="0" smtClean="0">
                <a:solidFill>
                  <a:schemeClr val="tx1"/>
                </a:solidFill>
                <a:effectLst/>
                <a:latin typeface="+mn-lt"/>
                <a:ea typeface="+mn-ea"/>
                <a:cs typeface="+mn-cs"/>
              </a:rPr>
              <a:t>: Question #4 is fill-in-the-blank… Suicide is the ____ leading cause of death among 15 to 24- year-olds.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The answer is a.) 2</a:t>
            </a:r>
            <a:r>
              <a:rPr lang="en-US" sz="1200" b="1" i="1" kern="1200" baseline="30000" dirty="0" smtClean="0">
                <a:solidFill>
                  <a:schemeClr val="tx1"/>
                </a:solidFill>
                <a:effectLst/>
                <a:latin typeface="+mn-lt"/>
                <a:ea typeface="+mn-ea"/>
                <a:cs typeface="+mn-cs"/>
              </a:rPr>
              <a:t>nd</a:t>
            </a:r>
            <a:r>
              <a:rPr lang="en-US" sz="1200" b="1" i="1" kern="1200" dirty="0" smtClean="0">
                <a:solidFill>
                  <a:schemeClr val="tx1"/>
                </a:solidFill>
                <a:effectLst/>
                <a:latin typeface="+mn-lt"/>
                <a:ea typeface="+mn-ea"/>
                <a:cs typeface="+mn-cs"/>
              </a:rPr>
              <a:t>.</a:t>
            </a:r>
            <a:r>
              <a:rPr lang="en-US" sz="1200" i="1" kern="1200" dirty="0" smtClean="0">
                <a:solidFill>
                  <a:schemeClr val="tx1"/>
                </a:solidFill>
                <a:effectLst/>
                <a:latin typeface="+mn-lt"/>
                <a:ea typeface="+mn-ea"/>
                <a:cs typeface="+mn-cs"/>
              </a:rPr>
              <a:t> Suicide is the 2</a:t>
            </a:r>
            <a:r>
              <a:rPr lang="en-US" sz="1200" i="1" kern="1200" baseline="30000" dirty="0" smtClean="0">
                <a:solidFill>
                  <a:schemeClr val="tx1"/>
                </a:solidFill>
                <a:effectLst/>
                <a:latin typeface="+mn-lt"/>
                <a:ea typeface="+mn-ea"/>
                <a:cs typeface="+mn-cs"/>
              </a:rPr>
              <a:t>nd</a:t>
            </a:r>
            <a:r>
              <a:rPr lang="en-US" sz="1200" i="1" kern="1200" dirty="0" smtClean="0">
                <a:solidFill>
                  <a:schemeClr val="tx1"/>
                </a:solidFill>
                <a:effectLst/>
                <a:latin typeface="+mn-lt"/>
                <a:ea typeface="+mn-ea"/>
                <a:cs typeface="+mn-cs"/>
              </a:rPr>
              <a:t> leading cause of death among 15 to 24-year-olds in Ohio. The number of youths committing suicide has risen 18 percent since 2001.</a:t>
            </a:r>
            <a:endParaRPr lang="en-US" sz="1200" kern="1200" dirty="0" smtClean="0">
              <a:solidFill>
                <a:schemeClr val="tx1"/>
              </a:solidFill>
              <a:effectLst/>
              <a:latin typeface="+mn-lt"/>
              <a:ea typeface="+mn-ea"/>
              <a:cs typeface="+mn-cs"/>
            </a:endParaRPr>
          </a:p>
          <a:p>
            <a:endParaRPr lang="en-US"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(Additional click for answer to appear)</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5</a:t>
            </a:fld>
            <a:endParaRPr lang="en-US"/>
          </a:p>
        </p:txBody>
      </p:sp>
    </p:spTree>
    <p:extLst>
      <p:ext uri="{BB962C8B-B14F-4D97-AF65-F5344CB8AC3E}">
        <p14:creationId xmlns:p14="http://schemas.microsoft.com/office/powerpoint/2010/main" val="30020822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Facilitator</a:t>
            </a:r>
            <a:r>
              <a:rPr lang="en-US" sz="1200" i="1" kern="1200" dirty="0" smtClean="0">
                <a:solidFill>
                  <a:schemeClr val="tx1"/>
                </a:solidFill>
                <a:effectLst/>
                <a:latin typeface="+mn-lt"/>
                <a:ea typeface="+mn-ea"/>
                <a:cs typeface="+mn-cs"/>
              </a:rPr>
              <a:t>: Question #5: True or False? Alcohol and drug use are related to depression and suicide.</a:t>
            </a:r>
            <a:br>
              <a:rPr lang="en-US" sz="1200" i="1" kern="1200" dirty="0" smtClean="0">
                <a:solidFill>
                  <a:schemeClr val="tx1"/>
                </a:solidFill>
                <a:effectLst/>
                <a:latin typeface="+mn-lt"/>
                <a:ea typeface="+mn-ea"/>
                <a:cs typeface="+mn-cs"/>
              </a:rPr>
            </a:b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The answer is true.</a:t>
            </a:r>
            <a:r>
              <a:rPr lang="en-US" sz="1200" i="1" kern="1200" dirty="0" smtClean="0">
                <a:solidFill>
                  <a:schemeClr val="tx1"/>
                </a:solidFill>
                <a:effectLst/>
                <a:latin typeface="+mn-lt"/>
                <a:ea typeface="+mn-ea"/>
                <a:cs typeface="+mn-cs"/>
              </a:rPr>
              <a:t> Students who use and abuse substances are often trying to escape from other pain that they are dealing with. Using substances can be a temporary relief from their pain and can serve as a maladaptive coping strategy. Additionally, it can lower inhibitions, and life-ending decisions can be made while using substances. Unfortunately, the numbing effects of substances don’t last, and the student is left feeling even more hopeless and helpless after using.</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6</a:t>
            </a:fld>
            <a:endParaRPr lang="en-US"/>
          </a:p>
        </p:txBody>
      </p:sp>
    </p:spTree>
    <p:extLst>
      <p:ext uri="{BB962C8B-B14F-4D97-AF65-F5344CB8AC3E}">
        <p14:creationId xmlns:p14="http://schemas.microsoft.com/office/powerpoint/2010/main" val="30020822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smtClean="0">
                <a:solidFill>
                  <a:schemeClr val="tx1"/>
                </a:solidFill>
                <a:effectLst/>
                <a:latin typeface="+mn-lt"/>
                <a:ea typeface="+mn-ea"/>
                <a:cs typeface="+mn-cs"/>
              </a:rPr>
              <a:t>Facilitator</a:t>
            </a:r>
            <a:r>
              <a:rPr lang="en-US" sz="1200" kern="1200" dirty="0" smtClean="0">
                <a:solidFill>
                  <a:schemeClr val="tx1"/>
                </a:solidFill>
                <a:effectLst/>
                <a:latin typeface="+mn-lt"/>
                <a:ea typeface="+mn-ea"/>
                <a:cs typeface="+mn-cs"/>
              </a:rPr>
              <a:t>: </a:t>
            </a:r>
            <a:r>
              <a:rPr lang="en-US" sz="1200" i="1" kern="1200" dirty="0" smtClean="0">
                <a:solidFill>
                  <a:schemeClr val="tx1"/>
                </a:solidFill>
                <a:effectLst/>
                <a:latin typeface="+mn-lt"/>
                <a:ea typeface="+mn-ea"/>
                <a:cs typeface="+mn-cs"/>
              </a:rPr>
              <a:t>Question #6: True or False? Asking a student if he or she is suicidal will just put thoughts into the student’s head.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b="1" i="1" kern="1200" dirty="0" smtClean="0">
                <a:solidFill>
                  <a:schemeClr val="tx1"/>
                </a:solidFill>
                <a:effectLst/>
                <a:latin typeface="+mn-lt"/>
                <a:ea typeface="+mn-ea"/>
                <a:cs typeface="+mn-cs"/>
              </a:rPr>
              <a:t>The answer here is false</a:t>
            </a:r>
            <a:r>
              <a:rPr lang="en-US" sz="1200" i="1" kern="1200" dirty="0" smtClean="0">
                <a:solidFill>
                  <a:schemeClr val="tx1"/>
                </a:solidFill>
                <a:effectLst/>
                <a:latin typeface="+mn-lt"/>
                <a:ea typeface="+mn-ea"/>
                <a:cs typeface="+mn-cs"/>
              </a:rPr>
              <a:t>. If you believe a student may be suicidal, you should not be afraid to engage the student in a conversation about what he or she is feeling or thinking. If a student is thinking about suicide, it is important for adults in the student’s life to know this information so they can help. It may help the student feel that someone is connecting and caring about him or her. You are very unlikely to put suicidal thoughts or ideas into the student’s mind.</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3043527-8EAB-40B4-A534-3045E607F503}" type="slidenum">
              <a:rPr lang="en-US" smtClean="0"/>
              <a:t>7</a:t>
            </a:fld>
            <a:endParaRPr lang="en-US"/>
          </a:p>
        </p:txBody>
      </p:sp>
    </p:spTree>
    <p:extLst>
      <p:ext uri="{BB962C8B-B14F-4D97-AF65-F5344CB8AC3E}">
        <p14:creationId xmlns:p14="http://schemas.microsoft.com/office/powerpoint/2010/main" val="30020822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Now that we have discussed some of the common myths and facts about depression and suicide, it is important that we know how to actually identify students who may be experiencing depression.</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Generally, students who become depressed will evidence changes in their behavior, their appearance and their performance.</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It is important to note that the characteristics, traits and behaviors that we discuss may clue us in to the fact that </a:t>
            </a:r>
            <a:r>
              <a:rPr lang="en-US" sz="1200" b="1" i="1" kern="1200" dirty="0" smtClean="0">
                <a:solidFill>
                  <a:schemeClr val="tx1"/>
                </a:solidFill>
                <a:effectLst/>
                <a:latin typeface="+mn-lt"/>
                <a:ea typeface="+mn-ea"/>
                <a:cs typeface="+mn-cs"/>
              </a:rPr>
              <a:t>something</a:t>
            </a:r>
            <a:r>
              <a:rPr lang="en-US" sz="1200" i="1" kern="1200" dirty="0" smtClean="0">
                <a:solidFill>
                  <a:schemeClr val="tx1"/>
                </a:solidFill>
                <a:effectLst/>
                <a:latin typeface="+mn-lt"/>
                <a:ea typeface="+mn-ea"/>
                <a:cs typeface="+mn-cs"/>
              </a:rPr>
              <a:t> is going on in the student’s life. It should be noted that not </a:t>
            </a:r>
            <a:r>
              <a:rPr lang="en-US" sz="1200" b="1" i="1" kern="1200" dirty="0" smtClean="0">
                <a:solidFill>
                  <a:schemeClr val="tx1"/>
                </a:solidFill>
                <a:effectLst/>
                <a:latin typeface="+mn-lt"/>
                <a:ea typeface="+mn-ea"/>
                <a:cs typeface="+mn-cs"/>
              </a:rPr>
              <a:t>all</a:t>
            </a:r>
            <a:r>
              <a:rPr lang="en-US" sz="1200" i="1" kern="1200" dirty="0" smtClean="0">
                <a:solidFill>
                  <a:schemeClr val="tx1"/>
                </a:solidFill>
                <a:effectLst/>
                <a:latin typeface="+mn-lt"/>
                <a:ea typeface="+mn-ea"/>
                <a:cs typeface="+mn-cs"/>
              </a:rPr>
              <a:t> students who are depressed will show these behaviors and not </a:t>
            </a:r>
            <a:r>
              <a:rPr lang="en-US" sz="1200" b="1" i="1" kern="1200" dirty="0" smtClean="0">
                <a:solidFill>
                  <a:schemeClr val="tx1"/>
                </a:solidFill>
                <a:effectLst/>
                <a:latin typeface="+mn-lt"/>
                <a:ea typeface="+mn-ea"/>
                <a:cs typeface="+mn-cs"/>
              </a:rPr>
              <a:t>all</a:t>
            </a:r>
            <a:r>
              <a:rPr lang="en-US" sz="1200" i="1" kern="1200" dirty="0" smtClean="0">
                <a:solidFill>
                  <a:schemeClr val="tx1"/>
                </a:solidFill>
                <a:effectLst/>
                <a:latin typeface="+mn-lt"/>
                <a:ea typeface="+mn-ea"/>
                <a:cs typeface="+mn-cs"/>
              </a:rPr>
              <a:t> students who display such characteristics are necessarily depressed.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This module should provide you with some additional information to assist you in understanding </a:t>
            </a:r>
            <a:r>
              <a:rPr lang="en-US" sz="1200" b="1" i="1" kern="1200" dirty="0" smtClean="0">
                <a:solidFill>
                  <a:schemeClr val="tx1"/>
                </a:solidFill>
                <a:effectLst/>
                <a:latin typeface="+mn-lt"/>
                <a:ea typeface="+mn-ea"/>
                <a:cs typeface="+mn-cs"/>
              </a:rPr>
              <a:t>potential </a:t>
            </a:r>
            <a:r>
              <a:rPr lang="en-US" sz="1200" i="1" kern="1200" dirty="0" smtClean="0">
                <a:solidFill>
                  <a:schemeClr val="tx1"/>
                </a:solidFill>
                <a:effectLst/>
                <a:latin typeface="+mn-lt"/>
                <a:ea typeface="+mn-ea"/>
                <a:cs typeface="+mn-cs"/>
              </a:rPr>
              <a:t>behavioral and mental health issues in a student’s life.</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88EB8E9-7E05-4C60-A58D-798732DD5BFE}" type="slidenum">
              <a:rPr lang="en-US" smtClean="0"/>
              <a:t>8</a:t>
            </a:fld>
            <a:endParaRPr lang="en-US"/>
          </a:p>
        </p:txBody>
      </p:sp>
    </p:spTree>
    <p:extLst>
      <p:ext uri="{BB962C8B-B14F-4D97-AF65-F5344CB8AC3E}">
        <p14:creationId xmlns:p14="http://schemas.microsoft.com/office/powerpoint/2010/main" val="28244249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i="1" kern="1200" dirty="0" smtClean="0">
                <a:solidFill>
                  <a:schemeClr val="tx1"/>
                </a:solidFill>
                <a:effectLst/>
                <a:latin typeface="+mn-lt"/>
                <a:ea typeface="+mn-ea"/>
                <a:cs typeface="+mn-cs"/>
              </a:rPr>
              <a:t>Changes in student behavior may include things such as mood changes. Students may indicate their depression through irritability or anger rather than sadness.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A lack of interest or pleasure in activities that were previously enjoyed and withdrawal from family and friends should also be noted.</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Finally, the use and abuse of substances is related to student depression.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88EB8E9-7E05-4C60-A58D-798732DD5BFE}" type="slidenum">
              <a:rPr lang="en-US" smtClean="0"/>
              <a:t>9</a:t>
            </a:fld>
            <a:endParaRPr lang="en-US"/>
          </a:p>
        </p:txBody>
      </p:sp>
    </p:spTree>
    <p:extLst>
      <p:ext uri="{BB962C8B-B14F-4D97-AF65-F5344CB8AC3E}">
        <p14:creationId xmlns:p14="http://schemas.microsoft.com/office/powerpoint/2010/main" val="193298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514102"/>
            <a:ext cx="7772400" cy="646331"/>
          </a:xfrm>
        </p:spPr>
        <p:txBody>
          <a:bodyPr lIns="0" tIns="0" rIns="0" bIns="0" anchor="b" anchorCtr="0">
            <a:spAutoFit/>
          </a:bodyPr>
          <a:lstStyle>
            <a:lvl1pPr algn="l">
              <a:defRPr sz="4200" b="1"/>
            </a:lvl1pPr>
          </a:lstStyle>
          <a:p>
            <a:r>
              <a:rPr lang="en-US" dirty="0" smtClean="0"/>
              <a:t>Click to edit Master title style</a:t>
            </a:r>
            <a:endParaRPr lang="en-US" dirty="0"/>
          </a:p>
        </p:txBody>
      </p:sp>
      <p:sp>
        <p:nvSpPr>
          <p:cNvPr id="3" name="Subtitle 2"/>
          <p:cNvSpPr>
            <a:spLocks noGrp="1"/>
          </p:cNvSpPr>
          <p:nvPr>
            <p:ph type="subTitle" idx="1"/>
          </p:nvPr>
        </p:nvSpPr>
        <p:spPr>
          <a:xfrm>
            <a:off x="406467" y="6279478"/>
            <a:ext cx="6400800" cy="430887"/>
          </a:xfrm>
        </p:spPr>
        <p:txBody>
          <a:bodyPr lIns="0" tIns="0" rIns="0" bIns="0" anchor="t" anchorCtr="0">
            <a:spAutoFit/>
          </a:bodyPr>
          <a:lstStyle>
            <a:lvl1pPr marL="0" indent="0" algn="l">
              <a:buNone/>
              <a:defRPr sz="2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7" name="Picture 6" descr="ODE_LOGO.jpg"/>
          <p:cNvPicPr>
            <a:picLocks noChangeAspect="1"/>
          </p:cNvPicPr>
          <p:nvPr userDrawn="1"/>
        </p:nvPicPr>
        <p:blipFill>
          <a:blip r:embed="rId2"/>
          <a:stretch>
            <a:fillRect/>
          </a:stretch>
        </p:blipFill>
        <p:spPr>
          <a:xfrm>
            <a:off x="6807267" y="6186917"/>
            <a:ext cx="2012050" cy="369560"/>
          </a:xfrm>
          <a:prstGeom prst="rect">
            <a:avLst/>
          </a:prstGeom>
        </p:spPr>
      </p:pic>
      <p:pic>
        <p:nvPicPr>
          <p:cNvPr id="8" name="Picture 7" descr="PhotoOption3.jpg"/>
          <p:cNvPicPr>
            <a:picLocks noChangeAspect="1"/>
          </p:cNvPicPr>
          <p:nvPr userDrawn="1"/>
        </p:nvPicPr>
        <p:blipFill>
          <a:blip r:embed="rId3"/>
          <a:stretch>
            <a:fillRect/>
          </a:stretch>
        </p:blipFill>
        <p:spPr>
          <a:xfrm>
            <a:off x="0" y="0"/>
            <a:ext cx="9144000" cy="5169408"/>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646331"/>
          </a:xfrm>
        </p:spPr>
        <p:txBody>
          <a:bodyPr>
            <a:spAutoFit/>
          </a:bodyPr>
          <a:lstStyle>
            <a:lvl1pPr>
              <a:defRPr sz="4200" b="1">
                <a:solidFill>
                  <a:srgbClr val="C00000"/>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057644"/>
            <a:ext cx="8229600" cy="452596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7" name="Picture 6" descr="FOOTER-1.jpg"/>
          <p:cNvPicPr>
            <a:picLocks noChangeAspect="1"/>
          </p:cNvPicPr>
          <p:nvPr userDrawn="1"/>
        </p:nvPicPr>
        <p:blipFill>
          <a:blip r:embed="rId2"/>
          <a:stretch>
            <a:fillRect/>
          </a:stretch>
        </p:blipFill>
        <p:spPr>
          <a:xfrm>
            <a:off x="0" y="6378160"/>
            <a:ext cx="9144000" cy="4876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457200"/>
            <a:ext cx="8229600" cy="681836"/>
          </a:xfrm>
          <a:prstGeom prst="rect">
            <a:avLst/>
          </a:prstGeom>
        </p:spPr>
        <p:txBody>
          <a:bodyPr vert="horz" lIns="0" tIns="0" rIns="0" bIns="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139036"/>
            <a:ext cx="8229600" cy="4525963"/>
          </a:xfrm>
          <a:prstGeom prst="rect">
            <a:avLst/>
          </a:prstGeom>
        </p:spPr>
        <p:txBody>
          <a:bodyPr vert="horz" lIns="0" tIns="0" rIns="0" bIns="0" rtlCol="0" anchor="t" anchorCtr="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457200" rtl="0" eaLnBrk="1" latinLnBrk="0" hangingPunct="1">
        <a:spcBef>
          <a:spcPct val="0"/>
        </a:spcBef>
        <a:buNone/>
        <a:defRPr sz="4200" b="1" kern="1200">
          <a:solidFill>
            <a:srgbClr val="C00000"/>
          </a:solidFill>
          <a:latin typeface="Arial"/>
          <a:ea typeface="+mj-ea"/>
          <a:cs typeface="Arial"/>
        </a:defRPr>
      </a:lvl1pPr>
    </p:titleStyle>
    <p:body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eg"/><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06467" y="5175548"/>
            <a:ext cx="7772400" cy="984885"/>
          </a:xfrm>
        </p:spPr>
        <p:txBody>
          <a:bodyPr/>
          <a:lstStyle/>
          <a:p>
            <a:r>
              <a:rPr lang="en-US" sz="3200" dirty="0"/>
              <a:t>Recognizing Depression and </a:t>
            </a:r>
            <a:br>
              <a:rPr lang="en-US" sz="3200" dirty="0"/>
            </a:br>
            <a:r>
              <a:rPr lang="en-US" sz="3200" dirty="0"/>
              <a:t>Suicidal Ideation in Students</a:t>
            </a:r>
          </a:p>
        </p:txBody>
      </p:sp>
      <p:sp>
        <p:nvSpPr>
          <p:cNvPr id="3" name="Subtitle 2"/>
          <p:cNvSpPr>
            <a:spLocks noGrp="1"/>
          </p:cNvSpPr>
          <p:nvPr>
            <p:ph type="subTitle" idx="1"/>
          </p:nvPr>
        </p:nvSpPr>
        <p:spPr>
          <a:xfrm>
            <a:off x="406467" y="6279478"/>
            <a:ext cx="6400800" cy="369332"/>
          </a:xfrm>
        </p:spPr>
        <p:txBody>
          <a:bodyPr/>
          <a:lstStyle/>
          <a:p>
            <a:r>
              <a:rPr lang="en-US" sz="2400" dirty="0" smtClean="0"/>
              <a:t>Safety and Violence Prevention Curriculum</a:t>
            </a:r>
            <a:endParaRPr lang="en-US" sz="2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3678" y="648268"/>
            <a:ext cx="3432412" cy="646331"/>
          </a:xfrm>
        </p:spPr>
        <p:txBody>
          <a:bodyPr/>
          <a:lstStyle/>
          <a:p>
            <a:r>
              <a:rPr lang="en-US" dirty="0" smtClean="0"/>
              <a:t>Changes in Appearance</a:t>
            </a:r>
            <a:endParaRPr lang="en-US" dirty="0"/>
          </a:p>
        </p:txBody>
      </p:sp>
      <p:pic>
        <p:nvPicPr>
          <p:cNvPr id="6"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9297" t="5159"/>
          <a:stretch/>
        </p:blipFill>
        <p:spPr>
          <a:xfrm>
            <a:off x="4217158" y="0"/>
            <a:ext cx="4926842" cy="6387433"/>
          </a:xfrm>
        </p:spPr>
      </p:pic>
    </p:spTree>
    <p:extLst>
      <p:ext uri="{BB962C8B-B14F-4D97-AF65-F5344CB8AC3E}">
        <p14:creationId xmlns:p14="http://schemas.microsoft.com/office/powerpoint/2010/main" val="296103521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63318" y="675564"/>
            <a:ext cx="3384646" cy="2354239"/>
          </a:xfrm>
        </p:spPr>
        <p:txBody>
          <a:bodyPr/>
          <a:lstStyle/>
          <a:p>
            <a:r>
              <a:rPr lang="en-US" dirty="0" smtClean="0"/>
              <a:t>Changes in School Performance</a:t>
            </a:r>
            <a:endParaRPr lang="en-US" dirty="0"/>
          </a:p>
        </p:txBody>
      </p:sp>
      <p:pic>
        <p:nvPicPr>
          <p:cNvPr id="5" name="Content Placeholder 3"/>
          <p:cNvPicPr>
            <a:picLocks noChangeAspect="1"/>
          </p:cNvPicPr>
          <p:nvPr/>
        </p:nvPicPr>
        <p:blipFill rotWithShape="1">
          <a:blip r:embed="rId3">
            <a:extLst>
              <a:ext uri="{28A0092B-C50C-407E-A947-70E740481C1C}">
                <a14:useLocalDpi xmlns:a14="http://schemas.microsoft.com/office/drawing/2010/main" val="0"/>
              </a:ext>
            </a:extLst>
          </a:blip>
          <a:srcRect t="1497" b="2181"/>
          <a:stretch/>
        </p:blipFill>
        <p:spPr>
          <a:xfrm>
            <a:off x="0" y="0"/>
            <a:ext cx="4408228" cy="6373505"/>
          </a:xfrm>
          <a:prstGeom prst="rect">
            <a:avLst/>
          </a:prstGeom>
        </p:spPr>
      </p:pic>
    </p:spTree>
    <p:extLst>
      <p:ext uri="{BB962C8B-B14F-4D97-AF65-F5344CB8AC3E}">
        <p14:creationId xmlns:p14="http://schemas.microsoft.com/office/powerpoint/2010/main" val="22014201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Depression and Suicide</a:t>
            </a:r>
            <a:endParaRPr lang="en-US" dirty="0"/>
          </a:p>
        </p:txBody>
      </p:sp>
      <p:sp>
        <p:nvSpPr>
          <p:cNvPr id="3" name="Content Placeholder 2"/>
          <p:cNvSpPr>
            <a:spLocks noGrp="1"/>
          </p:cNvSpPr>
          <p:nvPr>
            <p:ph idx="1"/>
          </p:nvPr>
        </p:nvSpPr>
        <p:spPr>
          <a:xfrm>
            <a:off x="457200" y="1330605"/>
            <a:ext cx="8229600" cy="3268694"/>
          </a:xfrm>
        </p:spPr>
        <p:txBody>
          <a:bodyPr/>
          <a:lstStyle/>
          <a:p>
            <a:pPr marL="0" indent="0">
              <a:buNone/>
            </a:pPr>
            <a:r>
              <a:rPr lang="en-US" dirty="0" smtClean="0"/>
              <a:t>27 percent experience depression </a:t>
            </a:r>
          </a:p>
          <a:p>
            <a:pPr marL="0" indent="0">
              <a:buNone/>
            </a:pPr>
            <a:endParaRPr lang="en-US" dirty="0" smtClean="0"/>
          </a:p>
          <a:p>
            <a:pPr marL="0" indent="0">
              <a:buNone/>
            </a:pPr>
            <a:r>
              <a:rPr lang="en-US" dirty="0" smtClean="0"/>
              <a:t>14 percent considered suicide </a:t>
            </a:r>
          </a:p>
          <a:p>
            <a:pPr marL="0" indent="0">
              <a:buNone/>
            </a:pPr>
            <a:endParaRPr lang="en-US" dirty="0" smtClean="0"/>
          </a:p>
          <a:p>
            <a:pPr marL="0" indent="0">
              <a:buNone/>
            </a:pPr>
            <a:r>
              <a:rPr lang="en-US" dirty="0" smtClean="0"/>
              <a:t>9 percent attempted suicide  </a:t>
            </a:r>
            <a:endParaRPr lang="en-US" dirty="0"/>
          </a:p>
        </p:txBody>
      </p:sp>
      <p:cxnSp>
        <p:nvCxnSpPr>
          <p:cNvPr id="4" name="Straight Connector 3"/>
          <p:cNvCxnSpPr/>
          <p:nvPr/>
        </p:nvCxnSpPr>
        <p:spPr bwMode="auto">
          <a:xfrm>
            <a:off x="457200" y="2181362"/>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cxnSp>
        <p:nvCxnSpPr>
          <p:cNvPr id="5" name="Straight Connector 4"/>
          <p:cNvCxnSpPr/>
          <p:nvPr/>
        </p:nvCxnSpPr>
        <p:spPr bwMode="auto">
          <a:xfrm>
            <a:off x="457200" y="3415558"/>
            <a:ext cx="7348136" cy="0"/>
          </a:xfrm>
          <a:prstGeom prst="line">
            <a:avLst/>
          </a:prstGeom>
          <a:solidFill>
            <a:schemeClr val="accent1"/>
          </a:solidFill>
          <a:ln w="63500" cap="flat" cmpd="sng" algn="ctr">
            <a:solidFill>
              <a:srgbClr val="C00000"/>
            </a:solidFill>
            <a:prstDash val="solid"/>
            <a:round/>
            <a:headEnd type="none" w="med" len="med"/>
            <a:tailEnd type="none" w="med" len="med"/>
          </a:ln>
          <a:effectLst/>
          <a:scene3d>
            <a:camera prst="orthographicFront"/>
            <a:lightRig rig="threePt" dir="t"/>
          </a:scene3d>
          <a:sp3d extrusionH="76200" contourW="12700">
            <a:bevelT/>
            <a:extrusionClr>
              <a:srgbClr val="C00000"/>
            </a:extrusionClr>
            <a:contourClr>
              <a:srgbClr val="C00000"/>
            </a:contourClr>
          </a:sp3d>
        </p:spPr>
      </p:cxnSp>
    </p:spTree>
    <p:extLst>
      <p:ext uri="{BB962C8B-B14F-4D97-AF65-F5344CB8AC3E}">
        <p14:creationId xmlns:p14="http://schemas.microsoft.com/office/powerpoint/2010/main" val="33262001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473" t="3473" r="3473"/>
          <a:stretch/>
        </p:blipFill>
        <p:spPr>
          <a:xfrm>
            <a:off x="0" y="-1"/>
            <a:ext cx="9144000" cy="6367289"/>
          </a:xfrm>
        </p:spPr>
      </p:pic>
      <p:sp>
        <p:nvSpPr>
          <p:cNvPr id="2" name="Title 1"/>
          <p:cNvSpPr>
            <a:spLocks noGrp="1"/>
          </p:cNvSpPr>
          <p:nvPr>
            <p:ph type="title"/>
          </p:nvPr>
        </p:nvSpPr>
        <p:spPr>
          <a:xfrm>
            <a:off x="457200" y="320720"/>
            <a:ext cx="8229600" cy="646331"/>
          </a:xfrm>
        </p:spPr>
        <p:txBody>
          <a:bodyPr/>
          <a:lstStyle/>
          <a:p>
            <a:r>
              <a:rPr lang="en-US" dirty="0" smtClean="0">
                <a:solidFill>
                  <a:schemeClr val="bg1"/>
                </a:solidFill>
              </a:rPr>
              <a:t>Warning Signs</a:t>
            </a:r>
            <a:endParaRPr lang="en-US" dirty="0">
              <a:solidFill>
                <a:schemeClr val="bg1"/>
              </a:solidFill>
            </a:endParaRPr>
          </a:p>
        </p:txBody>
      </p:sp>
    </p:spTree>
    <p:extLst>
      <p:ext uri="{BB962C8B-B14F-4D97-AF65-F5344CB8AC3E}">
        <p14:creationId xmlns:p14="http://schemas.microsoft.com/office/powerpoint/2010/main" val="72320851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4110" t="109" r="4110" b="4736"/>
          <a:stretch/>
        </p:blipFill>
        <p:spPr>
          <a:xfrm>
            <a:off x="-39414" y="1"/>
            <a:ext cx="9222828" cy="6387152"/>
          </a:xfrm>
        </p:spPr>
      </p:pic>
      <p:sp>
        <p:nvSpPr>
          <p:cNvPr id="2" name="Title 1"/>
          <p:cNvSpPr>
            <a:spLocks noGrp="1"/>
          </p:cNvSpPr>
          <p:nvPr>
            <p:ph type="title"/>
          </p:nvPr>
        </p:nvSpPr>
        <p:spPr>
          <a:xfrm>
            <a:off x="-39414" y="457200"/>
            <a:ext cx="9222828" cy="646331"/>
          </a:xfrm>
          <a:solidFill>
            <a:schemeClr val="bg1"/>
          </a:solidFill>
        </p:spPr>
        <p:txBody>
          <a:bodyPr/>
          <a:lstStyle/>
          <a:p>
            <a:r>
              <a:rPr lang="en-US" dirty="0" smtClean="0"/>
              <a:t>Behavior Catalyst</a:t>
            </a:r>
            <a:endParaRPr lang="en-US" dirty="0"/>
          </a:p>
        </p:txBody>
      </p:sp>
    </p:spTree>
    <p:extLst>
      <p:ext uri="{BB962C8B-B14F-4D97-AF65-F5344CB8AC3E}">
        <p14:creationId xmlns:p14="http://schemas.microsoft.com/office/powerpoint/2010/main" val="238051218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1018" r="1599"/>
          <a:stretch/>
        </p:blipFill>
        <p:spPr>
          <a:xfrm>
            <a:off x="0" y="-130994"/>
            <a:ext cx="9144000" cy="6486028"/>
          </a:xfrm>
        </p:spPr>
      </p:pic>
      <p:sp>
        <p:nvSpPr>
          <p:cNvPr id="2" name="Title 1"/>
          <p:cNvSpPr>
            <a:spLocks noGrp="1"/>
          </p:cNvSpPr>
          <p:nvPr>
            <p:ph type="title"/>
          </p:nvPr>
        </p:nvSpPr>
        <p:spPr>
          <a:xfrm>
            <a:off x="525440" y="184240"/>
            <a:ext cx="8229600" cy="646331"/>
          </a:xfrm>
        </p:spPr>
        <p:txBody>
          <a:bodyPr/>
          <a:lstStyle/>
          <a:p>
            <a:r>
              <a:rPr lang="en-US" dirty="0" smtClean="0"/>
              <a:t>Increased Likelihood of Suicide</a:t>
            </a:r>
            <a:endParaRPr lang="en-US" dirty="0"/>
          </a:p>
        </p:txBody>
      </p:sp>
    </p:spTree>
    <p:extLst>
      <p:ext uri="{BB962C8B-B14F-4D97-AF65-F5344CB8AC3E}">
        <p14:creationId xmlns:p14="http://schemas.microsoft.com/office/powerpoint/2010/main" val="68173683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What to Do</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44168" y="1159224"/>
            <a:ext cx="6455664" cy="4322064"/>
          </a:xfrm>
          <a:prstGeom prst="rect">
            <a:avLst/>
          </a:prstGeom>
          <a:ln>
            <a:noFill/>
          </a:ln>
          <a:effectLst>
            <a:softEdge rad="112500"/>
          </a:effectLst>
        </p:spPr>
      </p:pic>
    </p:spTree>
    <p:extLst>
      <p:ext uri="{BB962C8B-B14F-4D97-AF65-F5344CB8AC3E}">
        <p14:creationId xmlns:p14="http://schemas.microsoft.com/office/powerpoint/2010/main" val="25354795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 Examples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2550" y="1296788"/>
            <a:ext cx="6438900" cy="4292600"/>
          </a:xfrm>
        </p:spPr>
      </p:pic>
    </p:spTree>
    <p:extLst>
      <p:ext uri="{BB962C8B-B14F-4D97-AF65-F5344CB8AC3E}">
        <p14:creationId xmlns:p14="http://schemas.microsoft.com/office/powerpoint/2010/main" val="1259120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 Aware of Signs</a:t>
            </a:r>
            <a:endParaRPr lang="en-US" dirty="0"/>
          </a:p>
        </p:txBody>
      </p:sp>
      <p:sp>
        <p:nvSpPr>
          <p:cNvPr id="4" name="Rectangle 3"/>
          <p:cNvSpPr/>
          <p:nvPr/>
        </p:nvSpPr>
        <p:spPr bwMode="auto">
          <a:xfrm>
            <a:off x="800986" y="1386662"/>
            <a:ext cx="71628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5" name="Rectangle 4"/>
          <p:cNvSpPr/>
          <p:nvPr/>
        </p:nvSpPr>
        <p:spPr bwMode="auto">
          <a:xfrm>
            <a:off x="800986" y="2834462"/>
            <a:ext cx="71628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800986" y="4206062"/>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7" name="Content Placeholder 2"/>
          <p:cNvSpPr>
            <a:spLocks noGrp="1"/>
          </p:cNvSpPr>
          <p:nvPr>
            <p:ph idx="1"/>
          </p:nvPr>
        </p:nvSpPr>
        <p:spPr>
          <a:xfrm>
            <a:off x="1041990" y="1773659"/>
            <a:ext cx="6772940" cy="639941"/>
          </a:xfrm>
        </p:spPr>
        <p:txBody>
          <a:bodyPr/>
          <a:lstStyle/>
          <a:p>
            <a:pPr marL="0" indent="0">
              <a:buNone/>
            </a:pPr>
            <a:r>
              <a:rPr lang="en-US" dirty="0" smtClean="0"/>
              <a:t>Specific Plan</a:t>
            </a:r>
            <a:endParaRPr lang="en-US" dirty="0"/>
          </a:p>
        </p:txBody>
      </p:sp>
      <p:sp>
        <p:nvSpPr>
          <p:cNvPr id="8" name="Content Placeholder 2"/>
          <p:cNvSpPr txBox="1">
            <a:spLocks/>
          </p:cNvSpPr>
          <p:nvPr/>
        </p:nvSpPr>
        <p:spPr>
          <a:xfrm>
            <a:off x="1041990" y="3210928"/>
            <a:ext cx="5773479"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Availability of Means</a:t>
            </a:r>
            <a:endParaRPr lang="en-US" dirty="0"/>
          </a:p>
        </p:txBody>
      </p:sp>
      <p:sp>
        <p:nvSpPr>
          <p:cNvPr id="9" name="Content Placeholder 2"/>
          <p:cNvSpPr txBox="1">
            <a:spLocks/>
          </p:cNvSpPr>
          <p:nvPr/>
        </p:nvSpPr>
        <p:spPr>
          <a:xfrm>
            <a:off x="1041990" y="4631261"/>
            <a:ext cx="5773479"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Lethality of the Means</a:t>
            </a:r>
            <a:endParaRPr lang="en-US" dirty="0"/>
          </a:p>
        </p:txBody>
      </p:sp>
    </p:spTree>
    <p:extLst>
      <p:ext uri="{BB962C8B-B14F-4D97-AF65-F5344CB8AC3E}">
        <p14:creationId xmlns:p14="http://schemas.microsoft.com/office/powerpoint/2010/main" val="8426074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Listening to Students</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52550" y="1378672"/>
            <a:ext cx="6438900" cy="4292600"/>
          </a:xfrm>
          <a:prstGeom prst="rect">
            <a:avLst/>
          </a:prstGeom>
          <a:ln>
            <a:noFill/>
          </a:ln>
          <a:effectLst>
            <a:softEdge rad="112500"/>
          </a:effectLst>
        </p:spPr>
      </p:pic>
    </p:spTree>
    <p:extLst>
      <p:ext uri="{BB962C8B-B14F-4D97-AF65-F5344CB8AC3E}">
        <p14:creationId xmlns:p14="http://schemas.microsoft.com/office/powerpoint/2010/main" val="26986479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True or False</a:t>
            </a:r>
            <a:endParaRPr lang="en-US" dirty="0"/>
          </a:p>
        </p:txBody>
      </p:sp>
      <p:sp>
        <p:nvSpPr>
          <p:cNvPr id="3" name="Content Placeholder 2"/>
          <p:cNvSpPr>
            <a:spLocks noGrp="1"/>
          </p:cNvSpPr>
          <p:nvPr>
            <p:ph idx="1"/>
          </p:nvPr>
        </p:nvSpPr>
        <p:spPr>
          <a:xfrm>
            <a:off x="3449782" y="2022433"/>
            <a:ext cx="4969824" cy="1661294"/>
          </a:xfrm>
        </p:spPr>
        <p:txBody>
          <a:bodyPr/>
          <a:lstStyle/>
          <a:p>
            <a:pPr marL="0" indent="0">
              <a:buNone/>
            </a:pPr>
            <a:r>
              <a:rPr lang="en-US" i="1" dirty="0"/>
              <a:t>Most people who attempt suicide are just looking for attention</a:t>
            </a:r>
            <a:r>
              <a:rPr lang="en-US" i="1" dirty="0" smtClean="0"/>
              <a:t>.</a:t>
            </a:r>
          </a:p>
        </p:txBody>
      </p:sp>
      <p:sp>
        <p:nvSpPr>
          <p:cNvPr id="5"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smtClean="0">
                <a:solidFill>
                  <a:srgbClr val="C00000"/>
                </a:solidFill>
              </a:rPr>
              <a:t>1</a:t>
            </a:r>
            <a:endParaRPr lang="en-US" sz="34400" b="1" dirty="0">
              <a:solidFill>
                <a:srgbClr val="C00000"/>
              </a:solidFill>
            </a:endParaRPr>
          </a:p>
        </p:txBody>
      </p:sp>
      <p:sp>
        <p:nvSpPr>
          <p:cNvPr id="6" name="Rectangle 5"/>
          <p:cNvSpPr/>
          <p:nvPr/>
        </p:nvSpPr>
        <p:spPr>
          <a:xfrm>
            <a:off x="3444920" y="3683727"/>
            <a:ext cx="1834733" cy="707886"/>
          </a:xfrm>
          <a:prstGeom prst="rect">
            <a:avLst/>
          </a:prstGeom>
        </p:spPr>
        <p:txBody>
          <a:bodyPr wrap="none">
            <a:spAutoFit/>
          </a:bodyPr>
          <a:lstStyle/>
          <a:p>
            <a:r>
              <a:rPr lang="en-US" sz="4000" b="1" i="1" dirty="0">
                <a:solidFill>
                  <a:srgbClr val="C00000"/>
                </a:solidFill>
                <a:latin typeface="Arial" pitchFamily="34" charset="0"/>
                <a:cs typeface="Arial" pitchFamily="34" charset="0"/>
              </a:rPr>
              <a:t>FALSE</a:t>
            </a:r>
            <a:endParaRPr lang="en-US" sz="2400" b="1"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Know Your School’s Protocol</a:t>
            </a:r>
            <a:endParaRPr lang="en-US" dirty="0"/>
          </a:p>
        </p:txBody>
      </p:sp>
      <p:sp>
        <p:nvSpPr>
          <p:cNvPr id="4" name="Rectangle 3"/>
          <p:cNvSpPr/>
          <p:nvPr/>
        </p:nvSpPr>
        <p:spPr bwMode="auto">
          <a:xfrm>
            <a:off x="800986" y="1386662"/>
            <a:ext cx="7162800" cy="1447800"/>
          </a:xfrm>
          <a:prstGeom prst="rect">
            <a:avLst/>
          </a:prstGeom>
          <a:gradFill flip="none" rotWithShape="1">
            <a:gsLst>
              <a:gs pos="0">
                <a:schemeClr val="tx1">
                  <a:lumMod val="50000"/>
                  <a:lumOff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5" name="Rectangle 4"/>
          <p:cNvSpPr/>
          <p:nvPr/>
        </p:nvSpPr>
        <p:spPr bwMode="auto">
          <a:xfrm>
            <a:off x="800986" y="2834462"/>
            <a:ext cx="7162800" cy="13716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6" name="Rectangle 5"/>
          <p:cNvSpPr/>
          <p:nvPr/>
        </p:nvSpPr>
        <p:spPr bwMode="auto">
          <a:xfrm>
            <a:off x="800986" y="4206062"/>
            <a:ext cx="7162800" cy="1447800"/>
          </a:xfrm>
          <a:prstGeom prst="rect">
            <a:avLst/>
          </a:prstGeom>
          <a:gradFill flip="none" rotWithShape="1">
            <a:gsLst>
              <a:gs pos="0">
                <a:schemeClr val="bg1">
                  <a:lumMod val="50000"/>
                </a:schemeClr>
              </a:gs>
              <a:gs pos="100000">
                <a:schemeClr val="bg1"/>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eaLnBrk="1" fontAlgn="auto" hangingPunct="1">
              <a:spcBef>
                <a:spcPts val="0"/>
              </a:spcBef>
              <a:spcAft>
                <a:spcPts val="0"/>
              </a:spcAft>
              <a:defRPr/>
            </a:pPr>
            <a:endParaRPr lang="en-US" sz="1800">
              <a:solidFill>
                <a:prstClr val="white"/>
              </a:solidFill>
            </a:endParaRPr>
          </a:p>
        </p:txBody>
      </p:sp>
      <p:sp>
        <p:nvSpPr>
          <p:cNvPr id="7" name="Content Placeholder 2"/>
          <p:cNvSpPr>
            <a:spLocks noGrp="1"/>
          </p:cNvSpPr>
          <p:nvPr>
            <p:ph idx="1"/>
          </p:nvPr>
        </p:nvSpPr>
        <p:spPr>
          <a:xfrm>
            <a:off x="1041990" y="1773659"/>
            <a:ext cx="6772940" cy="639941"/>
          </a:xfrm>
        </p:spPr>
        <p:txBody>
          <a:bodyPr/>
          <a:lstStyle/>
          <a:p>
            <a:pPr marL="0" indent="0">
              <a:buNone/>
            </a:pPr>
            <a:r>
              <a:rPr lang="en-US" dirty="0" smtClean="0"/>
              <a:t>Where should students be referred?</a:t>
            </a:r>
            <a:endParaRPr lang="en-US" dirty="0"/>
          </a:p>
        </p:txBody>
      </p:sp>
      <p:sp>
        <p:nvSpPr>
          <p:cNvPr id="8" name="Content Placeholder 2"/>
          <p:cNvSpPr txBox="1">
            <a:spLocks/>
          </p:cNvSpPr>
          <p:nvPr/>
        </p:nvSpPr>
        <p:spPr>
          <a:xfrm>
            <a:off x="1041990" y="3210928"/>
            <a:ext cx="5773479" cy="616797"/>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Who contacts the parents? </a:t>
            </a:r>
            <a:endParaRPr lang="en-US" dirty="0"/>
          </a:p>
        </p:txBody>
      </p:sp>
      <p:sp>
        <p:nvSpPr>
          <p:cNvPr id="9" name="Content Placeholder 2"/>
          <p:cNvSpPr txBox="1">
            <a:spLocks/>
          </p:cNvSpPr>
          <p:nvPr/>
        </p:nvSpPr>
        <p:spPr>
          <a:xfrm>
            <a:off x="1041990" y="4631261"/>
            <a:ext cx="6921796" cy="621228"/>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dirty="0" smtClean="0"/>
              <a:t>What is done during an emergency?</a:t>
            </a:r>
            <a:endParaRPr lang="en-US" dirty="0"/>
          </a:p>
        </p:txBody>
      </p:sp>
    </p:spTree>
    <p:extLst>
      <p:ext uri="{BB962C8B-B14F-4D97-AF65-F5344CB8AC3E}">
        <p14:creationId xmlns:p14="http://schemas.microsoft.com/office/powerpoint/2010/main" val="377563561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Content Placeholder 8"/>
          <p:cNvPicPr>
            <a:picLocks noGrp="1" noChangeAspect="1"/>
          </p:cNvPicPr>
          <p:nvPr>
            <p:ph idx="1"/>
          </p:nvPr>
        </p:nvPicPr>
        <p:blipFill rotWithShape="1">
          <a:blip r:embed="rId3">
            <a:extLst>
              <a:ext uri="{28A0092B-C50C-407E-A947-70E740481C1C}">
                <a14:useLocalDpi xmlns:a14="http://schemas.microsoft.com/office/drawing/2010/main" val="0"/>
              </a:ext>
            </a:extLst>
          </a:blip>
          <a:srcRect r="7459" b="3516"/>
          <a:stretch/>
        </p:blipFill>
        <p:spPr>
          <a:xfrm>
            <a:off x="0" y="0"/>
            <a:ext cx="9144000" cy="6359857"/>
          </a:xfrm>
        </p:spPr>
      </p:pic>
      <p:sp>
        <p:nvSpPr>
          <p:cNvPr id="2" name="Title 1"/>
          <p:cNvSpPr>
            <a:spLocks noGrp="1"/>
          </p:cNvSpPr>
          <p:nvPr>
            <p:ph type="title"/>
          </p:nvPr>
        </p:nvSpPr>
        <p:spPr>
          <a:xfrm>
            <a:off x="0" y="2886501"/>
            <a:ext cx="9144000" cy="646331"/>
          </a:xfrm>
          <a:solidFill>
            <a:schemeClr val="bg1"/>
          </a:solidFill>
        </p:spPr>
        <p:txBody>
          <a:bodyPr/>
          <a:lstStyle/>
          <a:p>
            <a:r>
              <a:rPr lang="en-US" dirty="0" smtClean="0"/>
              <a:t>Know Your School’s Plan</a:t>
            </a:r>
            <a:endParaRPr lang="en-US" dirty="0"/>
          </a:p>
        </p:txBody>
      </p:sp>
    </p:spTree>
    <p:extLst>
      <p:ext uri="{BB962C8B-B14F-4D97-AF65-F5344CB8AC3E}">
        <p14:creationId xmlns:p14="http://schemas.microsoft.com/office/powerpoint/2010/main" val="113744032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74564" y="995717"/>
            <a:ext cx="7169436" cy="5358762"/>
          </a:xfrm>
        </p:spPr>
      </p:pic>
      <p:sp>
        <p:nvSpPr>
          <p:cNvPr id="2" name="Title 1"/>
          <p:cNvSpPr>
            <a:spLocks noGrp="1"/>
          </p:cNvSpPr>
          <p:nvPr>
            <p:ph type="title"/>
          </p:nvPr>
        </p:nvSpPr>
        <p:spPr>
          <a:xfrm>
            <a:off x="457200" y="457200"/>
            <a:ext cx="4647063" cy="646331"/>
          </a:xfrm>
        </p:spPr>
        <p:txBody>
          <a:bodyPr/>
          <a:lstStyle/>
          <a:p>
            <a:r>
              <a:rPr lang="en-US" dirty="0" smtClean="0"/>
              <a:t>Practice Handling a Situation</a:t>
            </a:r>
            <a:endParaRPr lang="en-US" dirty="0"/>
          </a:p>
        </p:txBody>
      </p:sp>
    </p:spTree>
    <p:extLst>
      <p:ext uri="{BB962C8B-B14F-4D97-AF65-F5344CB8AC3E}">
        <p14:creationId xmlns:p14="http://schemas.microsoft.com/office/powerpoint/2010/main" val="363397495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 the Lives of Students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176045" y="1261990"/>
            <a:ext cx="6791910" cy="4525963"/>
          </a:xfrm>
          <a:prstGeom prst="rect">
            <a:avLst/>
          </a:prstGeom>
          <a:ln>
            <a:noFill/>
          </a:ln>
          <a:effectLst>
            <a:softEdge rad="112500"/>
          </a:effectLst>
        </p:spPr>
      </p:pic>
    </p:spTree>
    <p:extLst>
      <p:ext uri="{BB962C8B-B14F-4D97-AF65-F5344CB8AC3E}">
        <p14:creationId xmlns:p14="http://schemas.microsoft.com/office/powerpoint/2010/main" val="205665769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5023" t="5024" r="5025"/>
          <a:stretch/>
        </p:blipFill>
        <p:spPr>
          <a:xfrm>
            <a:off x="0" y="-1"/>
            <a:ext cx="9144000" cy="6392169"/>
          </a:xfrm>
        </p:spPr>
      </p:pic>
      <p:sp>
        <p:nvSpPr>
          <p:cNvPr id="2" name="Title 1"/>
          <p:cNvSpPr>
            <a:spLocks noGrp="1"/>
          </p:cNvSpPr>
          <p:nvPr>
            <p:ph type="title"/>
          </p:nvPr>
        </p:nvSpPr>
        <p:spPr>
          <a:xfrm>
            <a:off x="457200" y="293427"/>
            <a:ext cx="8229600" cy="646331"/>
          </a:xfrm>
        </p:spPr>
        <p:txBody>
          <a:bodyPr/>
          <a:lstStyle/>
          <a:p>
            <a:pPr algn="ctr"/>
            <a:r>
              <a:rPr lang="en-US" dirty="0" smtClean="0">
                <a:solidFill>
                  <a:schemeClr val="bg1"/>
                </a:solidFill>
              </a:rPr>
              <a:t>education.ohio.gov</a:t>
            </a:r>
            <a:endParaRPr lang="en-US" dirty="0">
              <a:solidFill>
                <a:schemeClr val="bg1"/>
              </a:solidFill>
            </a:endParaRPr>
          </a:p>
        </p:txBody>
      </p:sp>
    </p:spTree>
    <p:extLst>
      <p:ext uri="{BB962C8B-B14F-4D97-AF65-F5344CB8AC3E}">
        <p14:creationId xmlns:p14="http://schemas.microsoft.com/office/powerpoint/2010/main" val="304058547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Social Media</a:t>
            </a:r>
            <a:endParaRPr lang="en-US" dirty="0"/>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6002" y="2675530"/>
            <a:ext cx="1600200" cy="452034"/>
          </a:xfrm>
          <a:prstGeom prst="rect">
            <a:avLst/>
          </a:prstGeom>
        </p:spPr>
      </p:pic>
      <p:pic>
        <p:nvPicPr>
          <p:cNvPr id="9" name="Picture 8" descr="facebook-logo.jpg"/>
          <p:cNvPicPr>
            <a:picLocks noChangeAspect="1"/>
          </p:cNvPicPr>
          <p:nvPr/>
        </p:nvPicPr>
        <p:blipFill>
          <a:blip r:embed="rId4"/>
          <a:stretch>
            <a:fillRect/>
          </a:stretch>
        </p:blipFill>
        <p:spPr>
          <a:xfrm>
            <a:off x="632954" y="1441033"/>
            <a:ext cx="1603248" cy="329184"/>
          </a:xfrm>
          <a:prstGeom prst="rect">
            <a:avLst/>
          </a:prstGeom>
        </p:spPr>
      </p:pic>
      <p:sp>
        <p:nvSpPr>
          <p:cNvPr id="10" name="Rectangle 9"/>
          <p:cNvSpPr/>
          <p:nvPr/>
        </p:nvSpPr>
        <p:spPr>
          <a:xfrm>
            <a:off x="2855695" y="4494210"/>
            <a:ext cx="2854949" cy="492443"/>
          </a:xfrm>
          <a:prstGeom prst="rect">
            <a:avLst/>
          </a:prstGeom>
        </p:spPr>
        <p:txBody>
          <a:bodyPr wrap="none" lIns="0" tIns="0" rIns="0" bIns="0">
            <a:spAutoFit/>
          </a:bodyPr>
          <a:lstStyle/>
          <a:p>
            <a:r>
              <a:rPr lang="en-US" sz="3200" dirty="0" smtClean="0">
                <a:latin typeface="Arial"/>
                <a:cs typeface="Arial"/>
              </a:rPr>
              <a:t>@</a:t>
            </a:r>
            <a:r>
              <a:rPr lang="en-US" sz="3200" dirty="0" err="1" smtClean="0">
                <a:latin typeface="Arial"/>
                <a:cs typeface="Arial"/>
              </a:rPr>
              <a:t>OHEducation</a:t>
            </a:r>
            <a:endParaRPr lang="en-US" sz="3200" dirty="0">
              <a:latin typeface="Arial"/>
              <a:cs typeface="Arial"/>
            </a:endParaRPr>
          </a:p>
        </p:txBody>
      </p:sp>
      <p:sp>
        <p:nvSpPr>
          <p:cNvPr id="11" name="Rectangle 10"/>
          <p:cNvSpPr/>
          <p:nvPr/>
        </p:nvSpPr>
        <p:spPr>
          <a:xfrm>
            <a:off x="2855695" y="2656173"/>
            <a:ext cx="5371663" cy="492443"/>
          </a:xfrm>
          <a:prstGeom prst="rect">
            <a:avLst/>
          </a:prstGeom>
        </p:spPr>
        <p:txBody>
          <a:bodyPr wrap="none" lIns="0" tIns="0" rIns="0" bIns="0">
            <a:spAutoFit/>
          </a:bodyPr>
          <a:lstStyle/>
          <a:p>
            <a:r>
              <a:rPr lang="en-US" sz="3200" dirty="0" err="1" smtClean="0">
                <a:latin typeface="Arial"/>
                <a:cs typeface="Arial"/>
              </a:rPr>
              <a:t>ohio</a:t>
            </a:r>
            <a:r>
              <a:rPr lang="en-US" sz="3200" dirty="0" smtClean="0">
                <a:latin typeface="Arial"/>
                <a:cs typeface="Arial"/>
              </a:rPr>
              <a:t>-department-of-education</a:t>
            </a:r>
          </a:p>
        </p:txBody>
      </p:sp>
      <p:sp>
        <p:nvSpPr>
          <p:cNvPr id="12" name="Rectangle 11"/>
          <p:cNvSpPr/>
          <p:nvPr/>
        </p:nvSpPr>
        <p:spPr>
          <a:xfrm>
            <a:off x="2855695" y="1339441"/>
            <a:ext cx="5238614" cy="984885"/>
          </a:xfrm>
          <a:prstGeom prst="rect">
            <a:avLst/>
          </a:prstGeom>
        </p:spPr>
        <p:txBody>
          <a:bodyPr wrap="none" lIns="0" tIns="0" rIns="0" bIns="0">
            <a:spAutoFit/>
          </a:bodyPr>
          <a:lstStyle/>
          <a:p>
            <a:r>
              <a:rPr lang="en-US" sz="3200" dirty="0" smtClean="0">
                <a:latin typeface="Arial"/>
                <a:cs typeface="Arial"/>
              </a:rPr>
              <a:t>Ohio Families and Education</a:t>
            </a:r>
          </a:p>
          <a:p>
            <a:r>
              <a:rPr lang="en-US" sz="3200" dirty="0" smtClean="0">
                <a:latin typeface="Arial"/>
                <a:cs typeface="Arial"/>
              </a:rPr>
              <a:t>Ohio Teachers’ Homeroom</a:t>
            </a:r>
          </a:p>
        </p:txBody>
      </p:sp>
      <p:sp>
        <p:nvSpPr>
          <p:cNvPr id="13" name="Rectangle 12"/>
          <p:cNvSpPr/>
          <p:nvPr/>
        </p:nvSpPr>
        <p:spPr>
          <a:xfrm>
            <a:off x="2855695" y="5522187"/>
            <a:ext cx="2325317" cy="492443"/>
          </a:xfrm>
          <a:prstGeom prst="rect">
            <a:avLst/>
          </a:prstGeom>
        </p:spPr>
        <p:txBody>
          <a:bodyPr wrap="none" lIns="0" tIns="0" bIns="0">
            <a:spAutoFit/>
          </a:bodyPr>
          <a:lstStyle/>
          <a:p>
            <a:r>
              <a:rPr lang="en-US" sz="3200" dirty="0" err="1" smtClean="0">
                <a:latin typeface="Arial"/>
                <a:cs typeface="Arial"/>
              </a:rPr>
              <a:t>OhioEdDept</a:t>
            </a:r>
            <a:endParaRPr lang="en-US" sz="3200" dirty="0" smtClean="0">
              <a:latin typeface="Arial"/>
              <a:cs typeface="Arial"/>
            </a:endParaRPr>
          </a:p>
        </p:txBody>
      </p:sp>
      <p:sp>
        <p:nvSpPr>
          <p:cNvPr id="14" name="Rectangle 13"/>
          <p:cNvSpPr/>
          <p:nvPr/>
        </p:nvSpPr>
        <p:spPr>
          <a:xfrm>
            <a:off x="2855695" y="3524403"/>
            <a:ext cx="4206280" cy="492443"/>
          </a:xfrm>
          <a:prstGeom prst="rect">
            <a:avLst/>
          </a:prstGeom>
        </p:spPr>
        <p:txBody>
          <a:bodyPr wrap="none" lIns="0" tIns="0" rIns="0" bIns="0">
            <a:spAutoFit/>
          </a:bodyPr>
          <a:lstStyle/>
          <a:p>
            <a:r>
              <a:rPr lang="en-US" sz="3200" dirty="0" err="1" smtClean="0">
                <a:latin typeface="Arial"/>
                <a:cs typeface="Arial"/>
              </a:rPr>
              <a:t>storify.com/ohioEdDept</a:t>
            </a:r>
            <a:endParaRPr lang="en-US" sz="3200" dirty="0" smtClean="0">
              <a:latin typeface="Arial"/>
              <a:cs typeface="Arial"/>
            </a:endParaRPr>
          </a:p>
        </p:txBody>
      </p:sp>
      <p:pic>
        <p:nvPicPr>
          <p:cNvPr id="15" name="Picture 14" descr="facebook-logo.jpg"/>
          <p:cNvPicPr>
            <a:picLocks noChangeAspect="1"/>
          </p:cNvPicPr>
          <p:nvPr/>
        </p:nvPicPr>
        <p:blipFill>
          <a:blip r:embed="rId5"/>
          <a:stretch>
            <a:fillRect/>
          </a:stretch>
        </p:blipFill>
        <p:spPr>
          <a:xfrm>
            <a:off x="636002" y="4590233"/>
            <a:ext cx="1600200" cy="298703"/>
          </a:xfrm>
          <a:prstGeom prst="rect">
            <a:avLst/>
          </a:prstGeom>
        </p:spPr>
      </p:pic>
      <p:pic>
        <p:nvPicPr>
          <p:cNvPr id="17" name="Picture 16" descr="facebook-logo.jpg"/>
          <p:cNvPicPr>
            <a:picLocks noChangeAspect="1"/>
          </p:cNvPicPr>
          <p:nvPr/>
        </p:nvPicPr>
        <p:blipFill>
          <a:blip r:embed="rId6"/>
          <a:stretch>
            <a:fillRect/>
          </a:stretch>
        </p:blipFill>
        <p:spPr>
          <a:xfrm>
            <a:off x="1083597" y="5462783"/>
            <a:ext cx="1152605" cy="457200"/>
          </a:xfrm>
          <a:prstGeom prst="rect">
            <a:avLst/>
          </a:prstGeom>
        </p:spPr>
      </p:pic>
      <p:pic>
        <p:nvPicPr>
          <p:cNvPr id="18" name="Picture 17" descr="facebook-logo.jpg"/>
          <p:cNvPicPr>
            <a:picLocks noChangeAspect="1"/>
          </p:cNvPicPr>
          <p:nvPr/>
        </p:nvPicPr>
        <p:blipFill>
          <a:blip r:embed="rId7"/>
          <a:stretch>
            <a:fillRect/>
          </a:stretch>
        </p:blipFill>
        <p:spPr>
          <a:xfrm>
            <a:off x="624127" y="3581627"/>
            <a:ext cx="1600200" cy="400050"/>
          </a:xfrm>
          <a:prstGeom prst="rect">
            <a:avLst/>
          </a:prstGeom>
        </p:spPr>
      </p:pic>
    </p:spTree>
    <p:extLst>
      <p:ext uri="{BB962C8B-B14F-4D97-AF65-F5344CB8AC3E}">
        <p14:creationId xmlns:p14="http://schemas.microsoft.com/office/powerpoint/2010/main" val="37711036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True or False</a:t>
            </a:r>
            <a:endParaRPr lang="en-US" dirty="0"/>
          </a:p>
        </p:txBody>
      </p:sp>
      <p:sp>
        <p:nvSpPr>
          <p:cNvPr id="3" name="Content Placeholder 2"/>
          <p:cNvSpPr>
            <a:spLocks noGrp="1"/>
          </p:cNvSpPr>
          <p:nvPr>
            <p:ph idx="1"/>
          </p:nvPr>
        </p:nvSpPr>
        <p:spPr>
          <a:xfrm>
            <a:off x="3449782" y="2022433"/>
            <a:ext cx="4969824" cy="1177968"/>
          </a:xfrm>
        </p:spPr>
        <p:txBody>
          <a:bodyPr/>
          <a:lstStyle/>
          <a:p>
            <a:pPr marL="0" indent="0">
              <a:buNone/>
            </a:pPr>
            <a:r>
              <a:rPr lang="en-US" i="1" dirty="0" smtClean="0"/>
              <a:t>Girls </a:t>
            </a:r>
            <a:r>
              <a:rPr lang="en-US" i="1" dirty="0"/>
              <a:t>attempt suicide more often than boys</a:t>
            </a:r>
            <a:r>
              <a:rPr lang="en-US" i="1" dirty="0" smtClean="0"/>
              <a:t>.</a:t>
            </a:r>
            <a:endParaRPr lang="en-US" dirty="0"/>
          </a:p>
        </p:txBody>
      </p:sp>
      <p:sp>
        <p:nvSpPr>
          <p:cNvPr id="5"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a:solidFill>
                  <a:srgbClr val="C00000"/>
                </a:solidFill>
              </a:rPr>
              <a:t>2</a:t>
            </a:r>
          </a:p>
        </p:txBody>
      </p:sp>
      <p:sp>
        <p:nvSpPr>
          <p:cNvPr id="4" name="Rectangle 3"/>
          <p:cNvSpPr/>
          <p:nvPr/>
        </p:nvSpPr>
        <p:spPr>
          <a:xfrm>
            <a:off x="3449782" y="3231272"/>
            <a:ext cx="1579278" cy="707886"/>
          </a:xfrm>
          <a:prstGeom prst="rect">
            <a:avLst/>
          </a:prstGeom>
        </p:spPr>
        <p:txBody>
          <a:bodyPr wrap="none">
            <a:spAutoFit/>
          </a:bodyPr>
          <a:lstStyle/>
          <a:p>
            <a:r>
              <a:rPr lang="en-US" sz="4000" b="1" i="1" dirty="0">
                <a:solidFill>
                  <a:srgbClr val="C00000"/>
                </a:solidFill>
                <a:latin typeface="Arial" pitchFamily="34" charset="0"/>
                <a:cs typeface="Arial" pitchFamily="34" charset="0"/>
              </a:rPr>
              <a:t>TRUE</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1832957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True or False</a:t>
            </a:r>
            <a:endParaRPr lang="en-US" dirty="0"/>
          </a:p>
        </p:txBody>
      </p:sp>
      <p:sp>
        <p:nvSpPr>
          <p:cNvPr id="3" name="Content Placeholder 2"/>
          <p:cNvSpPr>
            <a:spLocks noGrp="1"/>
          </p:cNvSpPr>
          <p:nvPr>
            <p:ph idx="1"/>
          </p:nvPr>
        </p:nvSpPr>
        <p:spPr>
          <a:xfrm>
            <a:off x="3449782" y="1785101"/>
            <a:ext cx="4969824" cy="1177968"/>
          </a:xfrm>
        </p:spPr>
        <p:txBody>
          <a:bodyPr/>
          <a:lstStyle/>
          <a:p>
            <a:pPr marL="0" indent="0">
              <a:buNone/>
            </a:pPr>
            <a:r>
              <a:rPr lang="en-US" i="1" dirty="0"/>
              <a:t>Children can’t really be depressed; they don’t have anything to worry about</a:t>
            </a:r>
            <a:r>
              <a:rPr lang="en-US" i="1" dirty="0" smtClean="0"/>
              <a:t>.</a:t>
            </a:r>
            <a:endParaRPr lang="en-US" dirty="0"/>
          </a:p>
        </p:txBody>
      </p:sp>
      <p:sp>
        <p:nvSpPr>
          <p:cNvPr id="5" name="Content Placeholder 2"/>
          <p:cNvSpPr txBox="1">
            <a:spLocks/>
          </p:cNvSpPr>
          <p:nvPr/>
        </p:nvSpPr>
        <p:spPr>
          <a:xfrm>
            <a:off x="885332" y="708405"/>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smtClean="0">
                <a:solidFill>
                  <a:srgbClr val="C00000"/>
                </a:solidFill>
              </a:rPr>
              <a:t>3</a:t>
            </a:r>
            <a:endParaRPr lang="en-US" sz="34400" b="1" dirty="0">
              <a:solidFill>
                <a:srgbClr val="C00000"/>
              </a:solidFill>
            </a:endParaRPr>
          </a:p>
        </p:txBody>
      </p:sp>
      <p:sp>
        <p:nvSpPr>
          <p:cNvPr id="4" name="Rectangle 3"/>
          <p:cNvSpPr/>
          <p:nvPr/>
        </p:nvSpPr>
        <p:spPr>
          <a:xfrm>
            <a:off x="3449782" y="3518658"/>
            <a:ext cx="1834733" cy="707886"/>
          </a:xfrm>
          <a:prstGeom prst="rect">
            <a:avLst/>
          </a:prstGeom>
        </p:spPr>
        <p:txBody>
          <a:bodyPr wrap="none">
            <a:spAutoFit/>
          </a:bodyPr>
          <a:lstStyle/>
          <a:p>
            <a:r>
              <a:rPr lang="en-US" sz="4000" b="1" i="1" dirty="0" smtClean="0">
                <a:solidFill>
                  <a:srgbClr val="C00000"/>
                </a:solidFill>
                <a:latin typeface="Arial" pitchFamily="34" charset="0"/>
                <a:cs typeface="Arial" pitchFamily="34" charset="0"/>
              </a:rPr>
              <a:t>FALSE</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3077345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Fill in the Blank</a:t>
            </a:r>
          </a:p>
        </p:txBody>
      </p:sp>
      <p:sp>
        <p:nvSpPr>
          <p:cNvPr id="3" name="Content Placeholder 2"/>
          <p:cNvSpPr>
            <a:spLocks noGrp="1"/>
          </p:cNvSpPr>
          <p:nvPr>
            <p:ph idx="1"/>
          </p:nvPr>
        </p:nvSpPr>
        <p:spPr>
          <a:xfrm>
            <a:off x="3449782" y="1785101"/>
            <a:ext cx="4969824" cy="1177968"/>
          </a:xfrm>
        </p:spPr>
        <p:txBody>
          <a:bodyPr/>
          <a:lstStyle/>
          <a:p>
            <a:pPr marL="0" indent="0">
              <a:buNone/>
            </a:pPr>
            <a:r>
              <a:rPr lang="en-US" i="1" dirty="0"/>
              <a:t>Suicide is the ____ leading cause of death among 15 to 24- year-olds.</a:t>
            </a:r>
            <a:endParaRPr lang="en-US" dirty="0"/>
          </a:p>
        </p:txBody>
      </p:sp>
      <p:sp>
        <p:nvSpPr>
          <p:cNvPr id="5" name="Content Placeholder 2"/>
          <p:cNvSpPr txBox="1">
            <a:spLocks/>
          </p:cNvSpPr>
          <p:nvPr/>
        </p:nvSpPr>
        <p:spPr>
          <a:xfrm>
            <a:off x="558761" y="700087"/>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a:solidFill>
                  <a:srgbClr val="C00000"/>
                </a:solidFill>
              </a:rPr>
              <a:t>4</a:t>
            </a:r>
          </a:p>
        </p:txBody>
      </p:sp>
      <p:sp>
        <p:nvSpPr>
          <p:cNvPr id="4" name="Rectangle 3"/>
          <p:cNvSpPr/>
          <p:nvPr/>
        </p:nvSpPr>
        <p:spPr>
          <a:xfrm>
            <a:off x="5943031" y="1669943"/>
            <a:ext cx="1005403" cy="646331"/>
          </a:xfrm>
          <a:prstGeom prst="rect">
            <a:avLst/>
          </a:prstGeom>
        </p:spPr>
        <p:txBody>
          <a:bodyPr wrap="none">
            <a:spAutoFit/>
          </a:bodyPr>
          <a:lstStyle/>
          <a:p>
            <a:r>
              <a:rPr lang="en-US" sz="3600" b="1" i="1" dirty="0" smtClean="0">
                <a:solidFill>
                  <a:srgbClr val="C00000"/>
                </a:solidFill>
                <a:latin typeface="Arial" pitchFamily="34" charset="0"/>
                <a:cs typeface="Arial" pitchFamily="34" charset="0"/>
              </a:rPr>
              <a:t>2nd</a:t>
            </a:r>
            <a:endParaRPr lang="en-US" sz="3200" b="1" dirty="0">
              <a:latin typeface="Arial" pitchFamily="34" charset="0"/>
              <a:cs typeface="Arial" pitchFamily="34" charset="0"/>
            </a:endParaRPr>
          </a:p>
        </p:txBody>
      </p:sp>
    </p:spTree>
    <p:extLst>
      <p:ext uri="{BB962C8B-B14F-4D97-AF65-F5344CB8AC3E}">
        <p14:creationId xmlns:p14="http://schemas.microsoft.com/office/powerpoint/2010/main" val="80563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True or False</a:t>
            </a:r>
            <a:endParaRPr lang="en-US" dirty="0"/>
          </a:p>
        </p:txBody>
      </p:sp>
      <p:sp>
        <p:nvSpPr>
          <p:cNvPr id="3" name="Content Placeholder 2"/>
          <p:cNvSpPr>
            <a:spLocks noGrp="1"/>
          </p:cNvSpPr>
          <p:nvPr>
            <p:ph idx="1"/>
          </p:nvPr>
        </p:nvSpPr>
        <p:spPr>
          <a:xfrm>
            <a:off x="3449782" y="1785101"/>
            <a:ext cx="4969824" cy="1177968"/>
          </a:xfrm>
        </p:spPr>
        <p:txBody>
          <a:bodyPr/>
          <a:lstStyle/>
          <a:p>
            <a:pPr marL="0" indent="0">
              <a:buNone/>
            </a:pPr>
            <a:r>
              <a:rPr lang="en-US" i="1" dirty="0"/>
              <a:t>Alcohol and drug use are related to depression and suicide.</a:t>
            </a:r>
            <a:br>
              <a:rPr lang="en-US" i="1" dirty="0"/>
            </a:br>
            <a:endParaRPr lang="en-US" dirty="0"/>
          </a:p>
        </p:txBody>
      </p:sp>
      <p:sp>
        <p:nvSpPr>
          <p:cNvPr id="5" name="Content Placeholder 2"/>
          <p:cNvSpPr txBox="1">
            <a:spLocks/>
          </p:cNvSpPr>
          <p:nvPr/>
        </p:nvSpPr>
        <p:spPr>
          <a:xfrm>
            <a:off x="558761" y="700087"/>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smtClean="0">
                <a:solidFill>
                  <a:srgbClr val="C00000"/>
                </a:solidFill>
              </a:rPr>
              <a:t>5</a:t>
            </a:r>
            <a:endParaRPr lang="en-US" sz="34400" b="1" dirty="0">
              <a:solidFill>
                <a:srgbClr val="C00000"/>
              </a:solidFill>
            </a:endParaRPr>
          </a:p>
        </p:txBody>
      </p:sp>
      <p:sp>
        <p:nvSpPr>
          <p:cNvPr id="4" name="Rectangle 3"/>
          <p:cNvSpPr/>
          <p:nvPr/>
        </p:nvSpPr>
        <p:spPr>
          <a:xfrm>
            <a:off x="3382711" y="3448832"/>
            <a:ext cx="1579278" cy="707886"/>
          </a:xfrm>
          <a:prstGeom prst="rect">
            <a:avLst/>
          </a:prstGeom>
        </p:spPr>
        <p:txBody>
          <a:bodyPr wrap="none">
            <a:spAutoFit/>
          </a:bodyPr>
          <a:lstStyle/>
          <a:p>
            <a:r>
              <a:rPr lang="en-US" sz="4000" b="1" i="1" dirty="0" smtClean="0">
                <a:solidFill>
                  <a:srgbClr val="C00000"/>
                </a:solidFill>
                <a:latin typeface="Arial" pitchFamily="34" charset="0"/>
                <a:cs typeface="Arial" pitchFamily="34" charset="0"/>
              </a:rPr>
              <a:t>TRUE</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2220367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True or False</a:t>
            </a:r>
            <a:endParaRPr lang="en-US" dirty="0"/>
          </a:p>
        </p:txBody>
      </p:sp>
      <p:sp>
        <p:nvSpPr>
          <p:cNvPr id="3" name="Content Placeholder 2"/>
          <p:cNvSpPr>
            <a:spLocks noGrp="1"/>
          </p:cNvSpPr>
          <p:nvPr>
            <p:ph idx="1"/>
          </p:nvPr>
        </p:nvSpPr>
        <p:spPr>
          <a:xfrm>
            <a:off x="3449782" y="1785101"/>
            <a:ext cx="4969824" cy="1177968"/>
          </a:xfrm>
        </p:spPr>
        <p:txBody>
          <a:bodyPr/>
          <a:lstStyle/>
          <a:p>
            <a:pPr marL="0" indent="0">
              <a:buNone/>
            </a:pPr>
            <a:r>
              <a:rPr lang="en-US" i="1" dirty="0"/>
              <a:t>Asking a student if he or she is suicidal will just put thoughts into the student’s head.</a:t>
            </a:r>
            <a:br>
              <a:rPr lang="en-US" i="1" dirty="0"/>
            </a:br>
            <a:endParaRPr lang="en-US" dirty="0"/>
          </a:p>
        </p:txBody>
      </p:sp>
      <p:sp>
        <p:nvSpPr>
          <p:cNvPr id="5" name="Content Placeholder 2"/>
          <p:cNvSpPr txBox="1">
            <a:spLocks/>
          </p:cNvSpPr>
          <p:nvPr/>
        </p:nvSpPr>
        <p:spPr>
          <a:xfrm>
            <a:off x="558761" y="700087"/>
            <a:ext cx="2668772" cy="4525963"/>
          </a:xfrm>
          <a:prstGeom prst="rect">
            <a:avLst/>
          </a:prstGeom>
        </p:spPr>
        <p:txBody>
          <a:bodyPr vert="horz" lIns="0" tIns="0" rIns="0" bIns="0" rtlCol="0" anchor="t" anchorCtr="0">
            <a:noAutofit/>
          </a:bodyPr>
          <a:lstStyle>
            <a:lvl1pPr marL="227013" indent="-227013" algn="l" defTabSz="457200" rtl="0" eaLnBrk="1" latinLnBrk="0" hangingPunct="1">
              <a:spcBef>
                <a:spcPct val="20000"/>
              </a:spcBef>
              <a:buFont typeface="Arial"/>
              <a:buChar char="•"/>
              <a:defRPr sz="3200" kern="1200">
                <a:solidFill>
                  <a:schemeClr val="tx1"/>
                </a:solidFill>
                <a:latin typeface="Arial"/>
                <a:ea typeface="+mn-ea"/>
                <a:cs typeface="Arial"/>
              </a:defRPr>
            </a:lvl1pPr>
            <a:lvl2pPr marL="571500" indent="-225425" algn="l" defTabSz="457200" rtl="0" eaLnBrk="1" latinLnBrk="0" hangingPunct="1">
              <a:spcBef>
                <a:spcPct val="20000"/>
              </a:spcBef>
              <a:buFont typeface="Arial"/>
              <a:buChar char="–"/>
              <a:defRPr sz="3200" kern="1200">
                <a:solidFill>
                  <a:schemeClr val="tx1"/>
                </a:solidFill>
                <a:latin typeface="Arial"/>
                <a:ea typeface="+mn-ea"/>
                <a:cs typeface="Arial"/>
              </a:defRPr>
            </a:lvl2pPr>
            <a:lvl3pPr marL="1025525" indent="-228600" algn="l" defTabSz="457200" rtl="0" eaLnBrk="1" latinLnBrk="0" hangingPunct="1">
              <a:spcBef>
                <a:spcPct val="20000"/>
              </a:spcBef>
              <a:buFont typeface="Arial"/>
              <a:buChar char="•"/>
              <a:defRPr sz="3200" kern="1200">
                <a:solidFill>
                  <a:schemeClr val="tx1"/>
                </a:solidFill>
                <a:latin typeface="Arial"/>
                <a:ea typeface="+mn-ea"/>
                <a:cs typeface="Arial"/>
              </a:defRPr>
            </a:lvl3pPr>
            <a:lvl4pPr marL="1490663" indent="-228600" algn="l" defTabSz="457200" rtl="0" eaLnBrk="1" latinLnBrk="0" hangingPunct="1">
              <a:spcBef>
                <a:spcPct val="20000"/>
              </a:spcBef>
              <a:buFont typeface="Arial"/>
              <a:buChar char="–"/>
              <a:defRPr sz="3200" kern="1200">
                <a:solidFill>
                  <a:schemeClr val="tx1"/>
                </a:solidFill>
                <a:latin typeface="Arial"/>
                <a:ea typeface="+mn-ea"/>
                <a:cs typeface="Arial"/>
              </a:defRPr>
            </a:lvl4pPr>
            <a:lvl5pPr marL="1947863" indent="-228600" algn="l" defTabSz="457200" rtl="0" eaLnBrk="1" latinLnBrk="0" hangingPunct="1">
              <a:spcBef>
                <a:spcPct val="20000"/>
              </a:spcBef>
              <a:buFont typeface="Arial"/>
              <a:buChar char="»"/>
              <a:defRPr sz="32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34400" b="1" dirty="0">
                <a:solidFill>
                  <a:srgbClr val="C00000"/>
                </a:solidFill>
              </a:rPr>
              <a:t>6</a:t>
            </a:r>
          </a:p>
        </p:txBody>
      </p:sp>
      <p:sp>
        <p:nvSpPr>
          <p:cNvPr id="4" name="Rectangle 3"/>
          <p:cNvSpPr/>
          <p:nvPr/>
        </p:nvSpPr>
        <p:spPr>
          <a:xfrm>
            <a:off x="3396358" y="3881077"/>
            <a:ext cx="1834733" cy="707886"/>
          </a:xfrm>
          <a:prstGeom prst="rect">
            <a:avLst/>
          </a:prstGeom>
        </p:spPr>
        <p:txBody>
          <a:bodyPr wrap="none">
            <a:spAutoFit/>
          </a:bodyPr>
          <a:lstStyle/>
          <a:p>
            <a:r>
              <a:rPr lang="en-US" sz="4000" b="1" i="1" dirty="0" smtClean="0">
                <a:solidFill>
                  <a:srgbClr val="C00000"/>
                </a:solidFill>
                <a:latin typeface="Arial" pitchFamily="34" charset="0"/>
                <a:cs typeface="Arial" pitchFamily="34" charset="0"/>
              </a:rPr>
              <a:t>FALSE</a:t>
            </a:r>
            <a:endParaRPr lang="en-US" sz="4000" b="1" dirty="0">
              <a:latin typeface="Arial" pitchFamily="34" charset="0"/>
              <a:cs typeface="Arial" pitchFamily="34" charset="0"/>
            </a:endParaRPr>
          </a:p>
        </p:txBody>
      </p:sp>
    </p:spTree>
    <p:extLst>
      <p:ext uri="{BB962C8B-B14F-4D97-AF65-F5344CB8AC3E}">
        <p14:creationId xmlns:p14="http://schemas.microsoft.com/office/powerpoint/2010/main" val="2956973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l="3541" r="4723" b="4396"/>
          <a:stretch/>
        </p:blipFill>
        <p:spPr>
          <a:xfrm>
            <a:off x="-1" y="13063"/>
            <a:ext cx="9144001" cy="6348549"/>
          </a:xfrm>
        </p:spPr>
      </p:pic>
      <p:sp>
        <p:nvSpPr>
          <p:cNvPr id="2" name="Title 1"/>
          <p:cNvSpPr>
            <a:spLocks noGrp="1"/>
          </p:cNvSpPr>
          <p:nvPr>
            <p:ph type="title"/>
          </p:nvPr>
        </p:nvSpPr>
        <p:spPr>
          <a:xfrm>
            <a:off x="457200" y="274320"/>
            <a:ext cx="8229600" cy="646331"/>
          </a:xfrm>
        </p:spPr>
        <p:txBody>
          <a:bodyPr/>
          <a:lstStyle/>
          <a:p>
            <a:r>
              <a:rPr lang="en-US" dirty="0" smtClean="0"/>
              <a:t>Identification</a:t>
            </a:r>
            <a:endParaRPr lang="en-US" dirty="0"/>
          </a:p>
        </p:txBody>
      </p:sp>
    </p:spTree>
    <p:extLst>
      <p:ext uri="{BB962C8B-B14F-4D97-AF65-F5344CB8AC3E}">
        <p14:creationId xmlns:p14="http://schemas.microsoft.com/office/powerpoint/2010/main" val="20603234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extLst>
              <a:ext uri="{28A0092B-C50C-407E-A947-70E740481C1C}">
                <a14:useLocalDpi xmlns:a14="http://schemas.microsoft.com/office/drawing/2010/main" val="0"/>
              </a:ext>
            </a:extLst>
          </a:blip>
          <a:srcRect t="6143" b="9851"/>
          <a:stretch/>
        </p:blipFill>
        <p:spPr>
          <a:xfrm>
            <a:off x="0" y="0"/>
            <a:ext cx="9144000" cy="6359857"/>
          </a:xfrm>
        </p:spPr>
      </p:pic>
      <p:sp>
        <p:nvSpPr>
          <p:cNvPr id="2" name="Title 1"/>
          <p:cNvSpPr>
            <a:spLocks noGrp="1"/>
          </p:cNvSpPr>
          <p:nvPr>
            <p:ph type="title"/>
          </p:nvPr>
        </p:nvSpPr>
        <p:spPr>
          <a:xfrm>
            <a:off x="4421875" y="243218"/>
            <a:ext cx="4060208" cy="1312627"/>
          </a:xfrm>
        </p:spPr>
        <p:txBody>
          <a:bodyPr/>
          <a:lstStyle/>
          <a:p>
            <a:r>
              <a:rPr lang="en-US" dirty="0" smtClean="0"/>
              <a:t>Changes in Behavior</a:t>
            </a:r>
            <a:endParaRPr lang="en-US" dirty="0"/>
          </a:p>
        </p:txBody>
      </p:sp>
    </p:spTree>
    <p:extLst>
      <p:ext uri="{BB962C8B-B14F-4D97-AF65-F5344CB8AC3E}">
        <p14:creationId xmlns:p14="http://schemas.microsoft.com/office/powerpoint/2010/main" val="40030663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321</TotalTime>
  <Words>994</Words>
  <Application>Microsoft Office PowerPoint</Application>
  <PresentationFormat>On-screen Show (4:3)</PresentationFormat>
  <Paragraphs>208</Paragraphs>
  <Slides>25</Slides>
  <Notes>25</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Office Theme</vt:lpstr>
      <vt:lpstr>Recognizing Depression and  Suicidal Ideation in Students</vt:lpstr>
      <vt:lpstr>True or False</vt:lpstr>
      <vt:lpstr>True or False</vt:lpstr>
      <vt:lpstr>True or False</vt:lpstr>
      <vt:lpstr>Fill in the Blank</vt:lpstr>
      <vt:lpstr>True or False</vt:lpstr>
      <vt:lpstr>True or False</vt:lpstr>
      <vt:lpstr>Identification</vt:lpstr>
      <vt:lpstr>Changes in Behavior</vt:lpstr>
      <vt:lpstr>Changes in Appearance</vt:lpstr>
      <vt:lpstr>Changes in School Performance</vt:lpstr>
      <vt:lpstr>Depression and Suicide</vt:lpstr>
      <vt:lpstr>Warning Signs</vt:lpstr>
      <vt:lpstr>Behavior Catalyst</vt:lpstr>
      <vt:lpstr>Increased Likelihood of Suicide</vt:lpstr>
      <vt:lpstr>Know What to Do</vt:lpstr>
      <vt:lpstr>Behavior Examples</vt:lpstr>
      <vt:lpstr>Be Aware of Signs</vt:lpstr>
      <vt:lpstr>Listening to Students</vt:lpstr>
      <vt:lpstr>Know Your School’s Protocol</vt:lpstr>
      <vt:lpstr>Know Your School’s Plan</vt:lpstr>
      <vt:lpstr>Practice Handling a Situation</vt:lpstr>
      <vt:lpstr>Impact the Lives of Students </vt:lpstr>
      <vt:lpstr>education.ohio.gov</vt:lpstr>
      <vt:lpstr>Social Media</vt:lpstr>
    </vt:vector>
  </TitlesOfParts>
  <Company>Sanger &amp; Eby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Ashley Ramous</dc:creator>
  <cp:lastModifiedBy>michael.dougherty</cp:lastModifiedBy>
  <cp:revision>61</cp:revision>
  <dcterms:created xsi:type="dcterms:W3CDTF">2013-05-22T22:25:08Z</dcterms:created>
  <dcterms:modified xsi:type="dcterms:W3CDTF">2013-08-01T20:26:03Z</dcterms:modified>
</cp:coreProperties>
</file>