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C9_4F76D0A8.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56" r:id="rId5"/>
    <p:sldId id="1011" r:id="rId6"/>
    <p:sldId id="344" r:id="rId7"/>
    <p:sldId id="995" r:id="rId8"/>
    <p:sldId id="996" r:id="rId9"/>
    <p:sldId id="1048" r:id="rId10"/>
    <p:sldId id="1049" r:id="rId11"/>
    <p:sldId id="1991" r:id="rId12"/>
    <p:sldId id="1007" r:id="rId13"/>
    <p:sldId id="1992" r:id="rId14"/>
    <p:sldId id="1021" r:id="rId15"/>
    <p:sldId id="1993" r:id="rId16"/>
    <p:sldId id="279" r:id="rId17"/>
    <p:sldId id="290" r:id="rId18"/>
    <p:sldId id="321" r:id="rId19"/>
  </p:sldIdLst>
  <p:sldSz cx="14630400" cy="8229600"/>
  <p:notesSz cx="6858000" cy="9144000"/>
  <p:defaultTex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92">
          <p15:clr>
            <a:srgbClr val="A4A3A4"/>
          </p15:clr>
        </p15:guide>
        <p15:guide id="4" pos="46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CCAD35-34B8-3693-1209-908581335101}" name="Lohr, Maria" initials="LM" userId="S::10149787@id.ohio.gov::300db353-13d4-42a7-8f4d-ab082b7555ee" providerId="AD"/>
  <p188:author id="{83CB965F-F9FD-31B8-5FDC-819D20F12938}" name="Drvota, Monica" initials="DM" userId="S::10000478@id.ohio.gov::708910a7-c95b-4c28-8be6-e2994a8a2f3f" providerId="AD"/>
  <p188:author id="{57B8FABD-52E4-6230-EE1F-76EE77385D1B}" name="Callahan, Parise" initials="CP" userId="S::10154024@id.ohio.gov::72a84548-d7c7-4b91-83bb-072d08a3226f"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0"/>
    <a:srgbClr val="6CAEDF"/>
    <a:srgbClr val="83A2CA"/>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9EB940-C190-4306-92D7-1FF4AB0EDC21}" v="2" dt="2022-09-26T13:29:56.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2912" autoAdjust="0"/>
  </p:normalViewPr>
  <p:slideViewPr>
    <p:cSldViewPr snapToGrid="0" snapToObjects="1">
      <p:cViewPr varScale="1">
        <p:scale>
          <a:sx n="44" d="100"/>
          <a:sy n="44" d="100"/>
        </p:scale>
        <p:origin x="717" y="34"/>
      </p:cViewPr>
      <p:guideLst>
        <p:guide orient="horz" pos="2160"/>
        <p:guide pos="3840"/>
        <p:guide orient="horz" pos="2592"/>
        <p:guide pos="4656"/>
      </p:guideLst>
    </p:cSldViewPr>
  </p:slideViewPr>
  <p:notesTextViewPr>
    <p:cViewPr>
      <p:scale>
        <a:sx n="100" d="100"/>
        <a:sy n="100" d="100"/>
      </p:scale>
      <p:origin x="0" y="0"/>
    </p:cViewPr>
  </p:notesText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7C9_4F76D0A8.xml><?xml version="1.0" encoding="utf-8"?>
<p188:cmLst xmlns:a="http://schemas.openxmlformats.org/drawingml/2006/main" xmlns:r="http://schemas.openxmlformats.org/officeDocument/2006/relationships" xmlns:p188="http://schemas.microsoft.com/office/powerpoint/2018/8/main">
  <p188:cm id="{35601943-5FE4-4CC6-8CC3-9A46D23AF8F1}" authorId="{FDCCAD35-34B8-3693-1209-908581335101}" status="resolved" created="2022-09-15T22:32:40.847" complete="100000">
    <ac:txMkLst xmlns:ac="http://schemas.microsoft.com/office/drawing/2013/main/command">
      <pc:docMk xmlns:pc="http://schemas.microsoft.com/office/powerpoint/2013/main/command"/>
      <pc:sldMk xmlns:pc="http://schemas.microsoft.com/office/powerpoint/2013/main/command" cId="1333186728" sldId="1993"/>
      <ac:spMk id="3" creationId="{3DF7C65E-115E-491F-9D76-667E167CB87F}"/>
      <ac:txMk cp="0" len="25">
        <ac:context len="26" hash="3520612598"/>
      </ac:txMk>
    </ac:txMkLst>
    <p188:pos x="11062761" y="311100"/>
    <p188:replyLst>
      <p188:reply id="{5FB0E15F-36CA-457E-BB99-DBBF799E9A9F}" authorId="{57B8FABD-52E4-6230-EE1F-76EE77385D1B}" created="2022-09-16T11:32:17.887">
        <p188:txBody>
          <a:bodyPr/>
          <a:lstStyle/>
          <a:p>
            <a:r>
              <a:rPr lang="en-US"/>
              <a:t>[@Lohr, Maria] Both timelines work, one is just more detailed. You can chose to give a more detailed overview here or high level. Only one slide would be needed, I did update this timeline based on the workplan as it has been updated since we had the delay back in May with the rule, so some things got pushed back. </a:t>
            </a:r>
          </a:p>
        </p188:txBody>
      </p188:reply>
      <p188:reply id="{F15AAE34-86DA-4AFD-BA5C-B264D95D58BE}" authorId="{FDCCAD35-34B8-3693-1209-908581335101}" created="2022-09-21T20:15:35.165">
        <p188:txBody>
          <a:bodyPr/>
          <a:lstStyle/>
          <a:p>
            <a:r>
              <a:rPr lang="en-US"/>
              <a:t>Thanks, [@Callahan, Parise]</a:t>
            </a:r>
          </a:p>
        </p188:txBody>
      </p188:reply>
    </p188:replyLst>
    <p188:txBody>
      <a:bodyPr/>
      <a:lstStyle/>
      <a:p>
        <a:r>
          <a:rPr lang="en-US"/>
          <a:t>[@Drvota, Monica] and [@Callahan, Parise] - I have the same question as the one I posted on slide 12. Because I saw two different timelines, I'm not actually sure which one is accurate.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9/28/2022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548613"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1097225"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645838"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219445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743063" algn="l" defTabSz="1097225" rtl="0" eaLnBrk="1" latinLnBrk="0" hangingPunct="1">
      <a:defRPr sz="1400" kern="1200">
        <a:solidFill>
          <a:schemeClr val="tx1"/>
        </a:solidFill>
        <a:latin typeface="+mn-lt"/>
        <a:ea typeface="+mn-ea"/>
        <a:cs typeface="+mn-cs"/>
      </a:defRPr>
    </a:lvl6pPr>
    <a:lvl7pPr marL="3291675" algn="l" defTabSz="1097225" rtl="0" eaLnBrk="1" latinLnBrk="0" hangingPunct="1">
      <a:defRPr sz="1400" kern="1200">
        <a:solidFill>
          <a:schemeClr val="tx1"/>
        </a:solidFill>
        <a:latin typeface="+mn-lt"/>
        <a:ea typeface="+mn-ea"/>
        <a:cs typeface="+mn-cs"/>
      </a:defRPr>
    </a:lvl7pPr>
    <a:lvl8pPr marL="3840288" algn="l" defTabSz="1097225" rtl="0" eaLnBrk="1" latinLnBrk="0" hangingPunct="1">
      <a:defRPr sz="1400" kern="1200">
        <a:solidFill>
          <a:schemeClr val="tx1"/>
        </a:solidFill>
        <a:latin typeface="+mn-lt"/>
        <a:ea typeface="+mn-ea"/>
        <a:cs typeface="+mn-cs"/>
      </a:defRPr>
    </a:lvl8pPr>
    <a:lvl9pPr marL="4388901" algn="l" defTabSz="10972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a:t>
            </a:fld>
            <a:endParaRPr lang="en-US"/>
          </a:p>
        </p:txBody>
      </p:sp>
    </p:spTree>
    <p:extLst>
      <p:ext uri="{BB962C8B-B14F-4D97-AF65-F5344CB8AC3E}">
        <p14:creationId xmlns:p14="http://schemas.microsoft.com/office/powerpoint/2010/main" val="146755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13</a:t>
            </a:fld>
            <a:endParaRPr lang="en-US"/>
          </a:p>
        </p:txBody>
      </p:sp>
    </p:spTree>
    <p:extLst>
      <p:ext uri="{BB962C8B-B14F-4D97-AF65-F5344CB8AC3E}">
        <p14:creationId xmlns:p14="http://schemas.microsoft.com/office/powerpoint/2010/main" val="105675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343882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a:p>
            <a:endParaRPr lang="en-US" dirty="0">
              <a:cs typeface="Calibri"/>
            </a:endParaRPr>
          </a:p>
          <a:p>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19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a:t>
            </a:fld>
            <a:endParaRPr lang="en-US"/>
          </a:p>
        </p:txBody>
      </p:sp>
    </p:spTree>
    <p:extLst>
      <p:ext uri="{BB962C8B-B14F-4D97-AF65-F5344CB8AC3E}">
        <p14:creationId xmlns:p14="http://schemas.microsoft.com/office/powerpoint/2010/main" val="2891701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Ohio legislation requires these rules undergo a review by the Ohio Department of Education and stakeholders every five years. Department staff is in the process of conducting the review of these standards.</a:t>
            </a:r>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400" b="0" i="0" kern="1200" dirty="0">
                <a:solidFill>
                  <a:schemeClr val="tx1"/>
                </a:solidFill>
                <a:effectLst/>
                <a:highlight>
                  <a:srgbClr val="FFFF00"/>
                </a:highlight>
                <a:latin typeface="Arial" panose="020B0604020202020204" pitchFamily="34" charset="0"/>
                <a:ea typeface="+mn-ea"/>
                <a:cs typeface="Arial" panose="020B0604020202020204" pitchFamily="34" charset="0"/>
              </a:rPr>
              <a:t>Public Comment is slated for November </a:t>
            </a:r>
            <a:r>
              <a:rPr lang="en-US" sz="1400" b="1" i="0" kern="1200" dirty="0">
                <a:solidFill>
                  <a:schemeClr val="tx1"/>
                </a:solidFill>
                <a:effectLst/>
                <a:highlight>
                  <a:srgbClr val="FFFF00"/>
                </a:highlight>
                <a:latin typeface="Arial" panose="020B0604020202020204" pitchFamily="34" charset="0"/>
                <a:ea typeface="+mn-ea"/>
                <a:cs typeface="Arial" panose="020B0604020202020204" pitchFamily="34" charset="0"/>
              </a:rPr>
              <a:t>(CHECK THIS!!!!)</a:t>
            </a:r>
          </a:p>
          <a:p>
            <a:pPr rtl="0" fontAlgn="base"/>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Stakeholders will receive multiple electronic communications throughout the public comment period. A GovDelivery notification will be sent out as a reminder of the public comment period. </a:t>
            </a:r>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An article on the rule revision will be included in the department’s electronic newspaper, EdConnection. A story will run the day the comment period begins and a reminder article will run in the ‘Deadline and dates’ section throughout the public comment period. </a:t>
            </a:r>
            <a:endParaRPr lang="en-US" sz="1400" b="0" i="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dirty="0"/>
          </a:p>
        </p:txBody>
      </p:sp>
    </p:spTree>
    <p:extLst>
      <p:ext uri="{BB962C8B-B14F-4D97-AF65-F5344CB8AC3E}">
        <p14:creationId xmlns:p14="http://schemas.microsoft.com/office/powerpoint/2010/main" val="159250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You will see two different rule documents:</a:t>
            </a:r>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Original rule</a:t>
            </a:r>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Rule with proposed changes </a:t>
            </a:r>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Explain color highlights</a:t>
            </a:r>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Within the highlighted language, proposed changes are marked in two ways.</a:t>
            </a:r>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If the language is new, the text will be blue and underlined. </a:t>
            </a:r>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If the language is being removed from the rule, the text will be red and will have a strike-out line through it. </a:t>
            </a:r>
            <a:endParaRPr lang="en-US" sz="1400" b="0" i="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5</a:t>
            </a:fld>
            <a:endParaRPr lang="en-US" dirty="0"/>
          </a:p>
        </p:txBody>
      </p:sp>
    </p:spTree>
    <p:extLst>
      <p:ext uri="{BB962C8B-B14F-4D97-AF65-F5344CB8AC3E}">
        <p14:creationId xmlns:p14="http://schemas.microsoft.com/office/powerpoint/2010/main" val="209221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a:solidFill>
                  <a:schemeClr val="tx1"/>
                </a:solidFill>
                <a:effectLst/>
                <a:latin typeface="Arial" panose="020B0604020202020204" pitchFamily="34" charset="0"/>
                <a:ea typeface="+mn-ea"/>
                <a:cs typeface="Arial" panose="020B0604020202020204" pitchFamily="34" charset="0"/>
              </a:rPr>
              <a:t>Many changes here – Many paragraphs duplicated ORC 3324 were removed and replaced with references to the Ohio Revised Code</a:t>
            </a:r>
          </a:p>
          <a:p>
            <a:pPr lvl="0"/>
            <a:endParaRPr lang="en-US" sz="1400" kern="1200" dirty="0">
              <a:solidFill>
                <a:schemeClr val="tx1"/>
              </a:solidFill>
              <a:effectLst/>
              <a:latin typeface="Arial" panose="020B0604020202020204" pitchFamily="34" charset="0"/>
              <a:ea typeface="+mn-ea"/>
              <a:cs typeface="Arial" panose="020B0604020202020204" pitchFamily="34" charset="0"/>
            </a:endParaRPr>
          </a:p>
          <a:p>
            <a:pPr lvl="0"/>
            <a:r>
              <a:rPr lang="en-US" sz="1400" kern="1200" dirty="0">
                <a:solidFill>
                  <a:schemeClr val="tx1"/>
                </a:solidFill>
                <a:effectLst/>
                <a:latin typeface="Arial" panose="020B0604020202020204" pitchFamily="34" charset="0"/>
                <a:ea typeface="+mn-ea"/>
                <a:cs typeface="Arial" panose="020B0604020202020204" pitchFamily="34" charset="0"/>
              </a:rPr>
              <a:t>Clarifying language was added throughout </a:t>
            </a:r>
          </a:p>
          <a:p>
            <a:pPr lvl="0"/>
            <a:endParaRPr lang="en-US" sz="1400" kern="1200" dirty="0">
              <a:solidFill>
                <a:schemeClr val="tx1"/>
              </a:solidFill>
              <a:effectLst/>
              <a:latin typeface="Arial" panose="020B0604020202020204" pitchFamily="34" charset="0"/>
              <a:ea typeface="+mn-ea"/>
              <a:cs typeface="Arial" panose="020B0604020202020204" pitchFamily="34" charset="0"/>
            </a:endParaRPr>
          </a:p>
          <a:p>
            <a:pPr lvl="0"/>
            <a:r>
              <a:rPr lang="en-US" sz="1400" kern="1200" dirty="0">
                <a:solidFill>
                  <a:schemeClr val="tx1"/>
                </a:solidFill>
                <a:effectLst/>
                <a:latin typeface="Arial" panose="020B0604020202020204" pitchFamily="34" charset="0"/>
                <a:ea typeface="+mn-ea"/>
                <a:cs typeface="Arial" panose="020B0604020202020204" pitchFamily="34" charset="0"/>
              </a:rPr>
              <a:t>Several requirements were revised, including whole grade screenings, certain requirements for written education plans and gifted education professional development</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9</a:t>
            </a:fld>
            <a:endParaRPr lang="en-US" dirty="0"/>
          </a:p>
        </p:txBody>
      </p:sp>
    </p:spTree>
    <p:extLst>
      <p:ext uri="{BB962C8B-B14F-4D97-AF65-F5344CB8AC3E}">
        <p14:creationId xmlns:p14="http://schemas.microsoft.com/office/powerpoint/2010/main" val="42342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There are several new additions to the rule, including new paragraphs. Language was added to increase the flexibility for gifted identification based on a district’s locally developed identification plan. In addition a paragraph was included for talent development and acceleration, as well as minimum standards for gifted education complaints.</a:t>
            </a:r>
          </a:p>
          <a:p>
            <a:endParaRPr lang="en-US"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In addition, the rule adds the implementation of a district gifted service plan per ORC 3324.07 (A)</a:t>
            </a:r>
          </a:p>
          <a:p>
            <a:pPr lvl="0"/>
            <a:endParaRPr lang="en-US" sz="1400" kern="1200" dirty="0">
              <a:solidFill>
                <a:schemeClr val="tx1"/>
              </a:solidFill>
              <a:effectLst/>
              <a:latin typeface="Arial" panose="020B0604020202020204" pitchFamily="34" charset="0"/>
              <a:ea typeface="+mn-ea"/>
              <a:cs typeface="Arial" panose="020B0604020202020204" pitchFamily="34" charset="0"/>
            </a:endParaRPr>
          </a:p>
          <a:p>
            <a:pPr lvl="0"/>
            <a:r>
              <a:rPr lang="en-US" sz="1400" kern="1200" dirty="0">
                <a:solidFill>
                  <a:schemeClr val="tx1"/>
                </a:solidFill>
                <a:effectLst/>
                <a:latin typeface="Arial" panose="020B0604020202020204" pitchFamily="34" charset="0"/>
                <a:ea typeface="+mn-ea"/>
                <a:cs typeface="Arial" panose="020B0604020202020204" pitchFamily="34" charset="0"/>
              </a:rPr>
              <a:t>Some things were removed from the rule, including innovative gifted service proposals and the requirement for districts to provide a “no service” letter for students who are identified gifted but do not receive gifted services.</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10</a:t>
            </a:fld>
            <a:endParaRPr lang="en-US" dirty="0"/>
          </a:p>
        </p:txBody>
      </p:sp>
    </p:spTree>
    <p:extLst>
      <p:ext uri="{BB962C8B-B14F-4D97-AF65-F5344CB8AC3E}">
        <p14:creationId xmlns:p14="http://schemas.microsoft.com/office/powerpoint/2010/main" val="2977649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11</a:t>
            </a:fld>
            <a:endParaRPr lang="en-US" dirty="0"/>
          </a:p>
        </p:txBody>
      </p:sp>
    </p:spTree>
    <p:extLst>
      <p:ext uri="{BB962C8B-B14F-4D97-AF65-F5344CB8AC3E}">
        <p14:creationId xmlns:p14="http://schemas.microsoft.com/office/powerpoint/2010/main" val="89230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This is our current timeline for the revision process – although these dates are subject to change as we move through the process. Some stages have required timelines (public comment periods, etc.) and other stages might need more time, especially as we move through the state board process. Right now, we are in the stakeholder engagement phase. After these stakeholder engagement meetings, we will hold public comment - you will also be able to participate in the public comment phase.</a:t>
            </a:r>
          </a:p>
        </p:txBody>
      </p:sp>
      <p:sp>
        <p:nvSpPr>
          <p:cNvPr id="4" name="Slide Number Placeholder 3"/>
          <p:cNvSpPr>
            <a:spLocks noGrp="1"/>
          </p:cNvSpPr>
          <p:nvPr>
            <p:ph type="sldNum" sz="quarter" idx="5"/>
          </p:nvPr>
        </p:nvSpPr>
        <p:spPr/>
        <p:txBody>
          <a:bodyPr/>
          <a:lstStyle/>
          <a:p>
            <a:fld id="{A88EB8E9-7E05-4C60-A58D-798732DD5BFE}" type="slidenum">
              <a:rPr lang="en-US" smtClean="0"/>
              <a:t>12</a:t>
            </a:fld>
            <a:endParaRPr lang="en-US"/>
          </a:p>
        </p:txBody>
      </p:sp>
    </p:spTree>
    <p:extLst>
      <p:ext uri="{BB962C8B-B14F-4D97-AF65-F5344CB8AC3E}">
        <p14:creationId xmlns:p14="http://schemas.microsoft.com/office/powerpoint/2010/main" val="2904183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8FB155-01D8-794A-A604-83588E7638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2"/>
            <a:ext cx="14630398" cy="8229598"/>
          </a:xfrm>
          <a:prstGeom prst="rect">
            <a:avLst/>
          </a:prstGeom>
        </p:spPr>
      </p:pic>
      <p:sp>
        <p:nvSpPr>
          <p:cNvPr id="2" name="Title 1"/>
          <p:cNvSpPr>
            <a:spLocks noGrp="1"/>
          </p:cNvSpPr>
          <p:nvPr>
            <p:ph type="ctrTitle"/>
          </p:nvPr>
        </p:nvSpPr>
        <p:spPr>
          <a:xfrm>
            <a:off x="247675" y="536195"/>
            <a:ext cx="12435840" cy="769441"/>
          </a:xfrm>
        </p:spPr>
        <p:txBody>
          <a:bodyPr lIns="0" tIns="0" rIns="0" bIns="0" anchor="b" anchorCtr="0">
            <a:spAutoFit/>
          </a:bodyPr>
          <a:lstStyle>
            <a:lvl1pPr algn="l">
              <a:defRPr sz="5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47675" y="6784963"/>
            <a:ext cx="10241280" cy="523220"/>
          </a:xfrm>
        </p:spPr>
        <p:txBody>
          <a:bodyPr lIns="0" tIns="0" rIns="0" bIns="0" anchor="t" anchorCtr="0">
            <a:spAutoFit/>
          </a:bodyPr>
          <a:lstStyle>
            <a:lvl1pPr marL="0" indent="0" algn="l">
              <a:buNone/>
              <a:defRPr sz="3400">
                <a:solidFill>
                  <a:srgbClr val="CD0920"/>
                </a:solidFill>
              </a:defRPr>
            </a:lvl1pPr>
            <a:lvl2pPr marL="548613"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0" indent="0" algn="ctr">
              <a:buNone/>
              <a:defRPr>
                <a:solidFill>
                  <a:schemeClr val="tx1">
                    <a:tint val="75000"/>
                  </a:schemeClr>
                </a:solidFill>
              </a:defRPr>
            </a:lvl5pPr>
            <a:lvl6pPr marL="2743063" indent="0" algn="ctr">
              <a:buNone/>
              <a:defRPr>
                <a:solidFill>
                  <a:schemeClr val="tx1">
                    <a:tint val="75000"/>
                  </a:schemeClr>
                </a:solidFill>
              </a:defRPr>
            </a:lvl6pPr>
            <a:lvl7pPr marL="3291675" indent="0" algn="ctr">
              <a:buNone/>
              <a:defRPr>
                <a:solidFill>
                  <a:schemeClr val="tx1">
                    <a:tint val="75000"/>
                  </a:schemeClr>
                </a:solidFill>
              </a:defRPr>
            </a:lvl7pPr>
            <a:lvl8pPr marL="3840288" indent="0" algn="ctr">
              <a:buNone/>
              <a:defRPr>
                <a:solidFill>
                  <a:schemeClr val="tx1">
                    <a:tint val="75000"/>
                  </a:schemeClr>
                </a:solidFill>
              </a:defRPr>
            </a:lvl8pPr>
            <a:lvl9pPr marL="4388901"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8958F0-E22B-4844-AC19-7C0D6F3750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372804"/>
            <a:ext cx="14630400" cy="861060"/>
          </a:xfrm>
          <a:prstGeom prst="rect">
            <a:avLst/>
          </a:prstGeom>
        </p:spPr>
      </p:pic>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508584"/>
            <a:ext cx="13167360" cy="5431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3A69C57-A96E-4D28-B89E-61FE079DD911}"/>
              </a:ext>
            </a:extLst>
          </p:cNvPr>
          <p:cNvSpPr>
            <a:spLocks noGrp="1"/>
          </p:cNvSpPr>
          <p:nvPr>
            <p:ph type="sldNum" sz="quarter" idx="12"/>
          </p:nvPr>
        </p:nvSpPr>
        <p:spPr>
          <a:xfrm>
            <a:off x="13931900" y="7719057"/>
            <a:ext cx="660400" cy="365125"/>
          </a:xfrm>
          <a:prstGeom prst="rect">
            <a:avLst/>
          </a:prstGeom>
        </p:spPr>
        <p:txBody>
          <a:bodyPr/>
          <a:lstStyle>
            <a:lvl1pPr>
              <a:defRPr sz="2400">
                <a:solidFill>
                  <a:schemeClr val="bg1">
                    <a:lumMod val="95000"/>
                  </a:schemeClr>
                </a:solidFill>
                <a:latin typeface="Arial" panose="020B0604020202020204" pitchFamily="34" charset="0"/>
                <a:cs typeface="Arial" panose="020B0604020202020204" pitchFamily="34" charset="0"/>
              </a:defRPr>
            </a:lvl1pPr>
          </a:lstStyle>
          <a:p>
            <a:fld id="{6BA907D1-9C08-47F3-B047-6197268ACA7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48640"/>
            <a:ext cx="13167360" cy="818203"/>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31520" y="1557346"/>
            <a:ext cx="13167360" cy="543115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txStyles>
    <p:titleStyle>
      <a:lvl1pPr algn="ctr" defTabSz="548613" rtl="0" eaLnBrk="1" latinLnBrk="0" hangingPunct="1">
        <a:spcBef>
          <a:spcPct val="0"/>
        </a:spcBef>
        <a:buNone/>
        <a:defRPr sz="5000" b="1" kern="1200">
          <a:solidFill>
            <a:srgbClr val="C00000"/>
          </a:solidFill>
          <a:latin typeface="Arial"/>
          <a:ea typeface="+mj-ea"/>
          <a:cs typeface="Arial"/>
        </a:defRPr>
      </a:lvl1pPr>
    </p:titleStyle>
    <p:body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7C9_4F76D0A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081" y="315194"/>
            <a:ext cx="12732750" cy="1477328"/>
          </a:xfrm>
        </p:spPr>
        <p:txBody>
          <a:bodyPr/>
          <a:lstStyle/>
          <a:p>
            <a:r>
              <a:rPr lang="en-US" sz="4800" dirty="0"/>
              <a:t>Office for Exceptional Children </a:t>
            </a:r>
            <a:br>
              <a:rPr lang="en-US" sz="4800" dirty="0"/>
            </a:br>
            <a:r>
              <a:rPr lang="en-US" sz="4800" dirty="0"/>
              <a:t>Gifted Stakeholder Meeting</a:t>
            </a:r>
          </a:p>
        </p:txBody>
      </p:sp>
      <p:sp>
        <p:nvSpPr>
          <p:cNvPr id="3" name="Subtitle 2"/>
          <p:cNvSpPr>
            <a:spLocks noGrp="1"/>
          </p:cNvSpPr>
          <p:nvPr>
            <p:ph type="subTitle" idx="1"/>
          </p:nvPr>
        </p:nvSpPr>
        <p:spPr>
          <a:xfrm>
            <a:off x="367023" y="6670423"/>
            <a:ext cx="10435089" cy="1107996"/>
          </a:xfrm>
        </p:spPr>
        <p:txBody>
          <a:bodyPr/>
          <a:lstStyle/>
          <a:p>
            <a:r>
              <a:rPr lang="en-US" sz="3600" dirty="0">
                <a:solidFill>
                  <a:schemeClr val="tx1"/>
                </a:solidFill>
              </a:rPr>
              <a:t>Office for Exceptional Children ∙ September 2022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EDC4-207C-4E09-A206-0A9BB7814902}"/>
              </a:ext>
            </a:extLst>
          </p:cNvPr>
          <p:cNvSpPr>
            <a:spLocks noGrp="1"/>
          </p:cNvSpPr>
          <p:nvPr>
            <p:ph type="title"/>
          </p:nvPr>
        </p:nvSpPr>
        <p:spPr>
          <a:xfrm>
            <a:off x="731520" y="169820"/>
            <a:ext cx="13167360" cy="769441"/>
          </a:xfrm>
        </p:spPr>
        <p:txBody>
          <a:bodyPr/>
          <a:lstStyle/>
          <a:p>
            <a:r>
              <a:rPr lang="en-US" dirty="0"/>
              <a:t>Proposed Revisions Continued</a:t>
            </a:r>
          </a:p>
        </p:txBody>
      </p:sp>
      <p:sp>
        <p:nvSpPr>
          <p:cNvPr id="3" name="Content Placeholder 2">
            <a:extLst>
              <a:ext uri="{FF2B5EF4-FFF2-40B4-BE49-F238E27FC236}">
                <a16:creationId xmlns:a16="http://schemas.microsoft.com/office/drawing/2014/main" id="{1F6BD31D-1F7E-4951-8137-E9FCABDE991B}"/>
              </a:ext>
            </a:extLst>
          </p:cNvPr>
          <p:cNvSpPr>
            <a:spLocks noGrp="1"/>
          </p:cNvSpPr>
          <p:nvPr>
            <p:ph idx="1"/>
          </p:nvPr>
        </p:nvSpPr>
        <p:spPr>
          <a:xfrm>
            <a:off x="731520" y="1414272"/>
            <a:ext cx="13167360" cy="5414886"/>
          </a:xfrm>
        </p:spPr>
        <p:txBody>
          <a:bodyPr/>
          <a:lstStyle/>
          <a:p>
            <a:pPr marL="272034" indent="-272034"/>
            <a:r>
              <a:rPr lang="en-US" sz="3600" dirty="0"/>
              <a:t>Added local identification, talent development, minimum standards for gifted education complaint process and acceleration</a:t>
            </a:r>
          </a:p>
          <a:p>
            <a:pPr marL="0" indent="0">
              <a:buNone/>
            </a:pPr>
            <a:endParaRPr lang="en-US" sz="3600" dirty="0"/>
          </a:p>
          <a:p>
            <a:pPr marL="272034" indent="-272034"/>
            <a:r>
              <a:rPr lang="en-US" sz="3600" dirty="0"/>
              <a:t>Added implementation of district gifted service plan</a:t>
            </a:r>
          </a:p>
          <a:p>
            <a:pPr marL="0" indent="0">
              <a:buNone/>
            </a:pPr>
            <a:endParaRPr lang="en-US" sz="3600" dirty="0"/>
          </a:p>
          <a:p>
            <a:pPr marL="272034" indent="-272034"/>
            <a:r>
              <a:rPr lang="en-US" sz="3600" dirty="0"/>
              <a:t>Removed Innovative Gifted Services and “No Service” letter</a:t>
            </a:r>
            <a:endParaRPr lang="en-US" sz="3600" dirty="0">
              <a:solidFill>
                <a:srgbClr val="000000"/>
              </a:solidFill>
            </a:endParaRPr>
          </a:p>
          <a:p>
            <a:endParaRPr lang="en-US" dirty="0"/>
          </a:p>
        </p:txBody>
      </p:sp>
    </p:spTree>
    <p:extLst>
      <p:ext uri="{BB962C8B-B14F-4D97-AF65-F5344CB8AC3E}">
        <p14:creationId xmlns:p14="http://schemas.microsoft.com/office/powerpoint/2010/main" val="102349791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9FE9-7024-42AB-8435-E19AAB6EC45A}"/>
              </a:ext>
            </a:extLst>
          </p:cNvPr>
          <p:cNvSpPr>
            <a:spLocks noGrp="1"/>
          </p:cNvSpPr>
          <p:nvPr>
            <p:ph type="title"/>
          </p:nvPr>
        </p:nvSpPr>
        <p:spPr>
          <a:xfrm>
            <a:off x="731520" y="133144"/>
            <a:ext cx="13167360" cy="769441"/>
          </a:xfrm>
        </p:spPr>
        <p:txBody>
          <a:bodyPr/>
          <a:lstStyle/>
          <a:p>
            <a:r>
              <a:rPr lang="en-US" dirty="0"/>
              <a:t>Facilitated Discussion Questions</a:t>
            </a:r>
          </a:p>
        </p:txBody>
      </p:sp>
      <p:sp>
        <p:nvSpPr>
          <p:cNvPr id="3" name="Content Placeholder 2">
            <a:extLst>
              <a:ext uri="{FF2B5EF4-FFF2-40B4-BE49-F238E27FC236}">
                <a16:creationId xmlns:a16="http://schemas.microsoft.com/office/drawing/2014/main" id="{2AE40CF2-8EE1-4F27-AA6E-65ABCEA16604}"/>
              </a:ext>
            </a:extLst>
          </p:cNvPr>
          <p:cNvSpPr>
            <a:spLocks noGrp="1"/>
          </p:cNvSpPr>
          <p:nvPr>
            <p:ph idx="1"/>
          </p:nvPr>
        </p:nvSpPr>
        <p:spPr>
          <a:xfrm>
            <a:off x="522515" y="1268486"/>
            <a:ext cx="13167360" cy="5431156"/>
          </a:xfrm>
        </p:spPr>
        <p:txBody>
          <a:bodyPr/>
          <a:lstStyle/>
          <a:p>
            <a:pPr marL="742950" lvl="0" indent="-742950">
              <a:buAutoNum type="arabicPeriod"/>
            </a:pPr>
            <a:r>
              <a:rPr lang="en-US" sz="3200" dirty="0"/>
              <a:t>Is the language in the rule clear and concise? If not, what changes are necessary? </a:t>
            </a:r>
          </a:p>
          <a:p>
            <a:pPr marL="742950" lvl="0" indent="-742950">
              <a:buAutoNum type="arabicPeriod"/>
            </a:pPr>
            <a:r>
              <a:rPr lang="en-US" sz="3200" dirty="0"/>
              <a:t>Is the language in the rule understandable? If not, what changes are necessary? </a:t>
            </a:r>
          </a:p>
          <a:p>
            <a:pPr marL="742950" lvl="0" indent="-742950">
              <a:buAutoNum type="arabicPeriod"/>
            </a:pPr>
            <a:r>
              <a:rPr lang="en-US" sz="3200" dirty="0"/>
              <a:t>How do the strike outs from the Ohio Revised Code effect the language of the rule? Does it make it difficult to understand? If so, what changes are necessary?</a:t>
            </a:r>
          </a:p>
          <a:p>
            <a:pPr marL="742950" lvl="0" indent="-742950">
              <a:buAutoNum type="arabicPeriod"/>
            </a:pPr>
            <a:r>
              <a:rPr lang="en-US" sz="3200" dirty="0"/>
              <a:t>What items or topics are missing in the rule? </a:t>
            </a:r>
          </a:p>
          <a:p>
            <a:pPr marL="742950" lvl="0" indent="-742950">
              <a:buAutoNum type="arabicPeriod"/>
            </a:pPr>
            <a:r>
              <a:rPr lang="en-US" sz="3200" dirty="0"/>
              <a:t>What guidance would help districts and families understand or implement this rule?</a:t>
            </a:r>
          </a:p>
          <a:p>
            <a:pPr marL="742950" lvl="0" indent="-742950">
              <a:buAutoNum type="arabicPeriod"/>
            </a:pPr>
            <a:r>
              <a:rPr lang="en-US" sz="3200" dirty="0"/>
              <a:t>What additional comments or concerns should we consider?</a:t>
            </a:r>
          </a:p>
          <a:p>
            <a:endParaRPr lang="en-US" sz="3800" dirty="0"/>
          </a:p>
        </p:txBody>
      </p:sp>
    </p:spTree>
    <p:extLst>
      <p:ext uri="{BB962C8B-B14F-4D97-AF65-F5344CB8AC3E}">
        <p14:creationId xmlns:p14="http://schemas.microsoft.com/office/powerpoint/2010/main" val="226296928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a:xfrm>
            <a:off x="13931900" y="7719057"/>
            <a:ext cx="660400" cy="365125"/>
          </a:xfrm>
          <a:prstGeom prst="rect">
            <a:avLst/>
          </a:prstGeom>
        </p:spPr>
        <p:txBody>
          <a:bodyPr/>
          <a:lstStyle>
            <a:defPPr>
              <a:defRPr lang="en-US"/>
            </a:defPPr>
            <a:lvl1pPr marL="0" algn="l" defTabSz="548613" rtl="0" eaLnBrk="1" latinLnBrk="0" hangingPunct="1">
              <a:defRPr sz="2400" kern="1200">
                <a:solidFill>
                  <a:schemeClr val="bg1">
                    <a:lumMod val="95000"/>
                  </a:schemeClr>
                </a:solidFill>
                <a:latin typeface="Arial" panose="020B0604020202020204" pitchFamily="34" charset="0"/>
                <a:ea typeface="+mn-ea"/>
                <a:cs typeface="Arial" panose="020B0604020202020204" pitchFamily="34" charset="0"/>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a:lstStyle>
          <a:p>
            <a:fld id="{6BA907D1-9C08-47F3-B047-6197268ACA7D}" type="slidenum">
              <a:rPr lang="en-US" smtClean="0"/>
              <a:pPr/>
              <a:t>12</a:t>
            </a:fld>
            <a:endParaRPr lang="en-US" dirty="0"/>
          </a:p>
        </p:txBody>
      </p:sp>
      <p:sp>
        <p:nvSpPr>
          <p:cNvPr id="3" name="Title 1">
            <a:extLst>
              <a:ext uri="{FF2B5EF4-FFF2-40B4-BE49-F238E27FC236}">
                <a16:creationId xmlns:a16="http://schemas.microsoft.com/office/drawing/2014/main" id="{3DF7C65E-115E-491F-9D76-667E167CB87F}"/>
              </a:ext>
            </a:extLst>
          </p:cNvPr>
          <p:cNvSpPr>
            <a:spLocks noGrp="1"/>
          </p:cNvSpPr>
          <p:nvPr>
            <p:ph type="title"/>
          </p:nvPr>
        </p:nvSpPr>
        <p:spPr>
          <a:xfrm>
            <a:off x="785250" y="368169"/>
            <a:ext cx="13167360" cy="830997"/>
          </a:xfrm>
        </p:spPr>
        <p:txBody>
          <a:bodyPr/>
          <a:lstStyle/>
          <a:p>
            <a:r>
              <a:rPr lang="en-US" sz="5400" dirty="0"/>
              <a:t>Current Revision Timeline</a:t>
            </a:r>
          </a:p>
        </p:txBody>
      </p:sp>
      <p:sp>
        <p:nvSpPr>
          <p:cNvPr id="5" name="Arrow ">
            <a:extLst>
              <a:ext uri="{FF2B5EF4-FFF2-40B4-BE49-F238E27FC236}">
                <a16:creationId xmlns:a16="http://schemas.microsoft.com/office/drawing/2014/main" id="{7E4CE7E8-5DED-4BD4-A1B4-649C98F1490D}"/>
              </a:ext>
              <a:ext uri="{C183D7F6-B498-43B3-948B-1728B52AA6E4}">
                <adec:decorative xmlns:adec="http://schemas.microsoft.com/office/drawing/2017/decorative" val="1"/>
              </a:ext>
            </a:extLst>
          </p:cNvPr>
          <p:cNvSpPr/>
          <p:nvPr/>
        </p:nvSpPr>
        <p:spPr>
          <a:xfrm rot="5400000">
            <a:off x="6166901" y="-3114038"/>
            <a:ext cx="2440978" cy="13844340"/>
          </a:xfrm>
          <a:prstGeom prst="upArrow">
            <a:avLst/>
          </a:prstGeom>
          <a:gradFill>
            <a:gsLst>
              <a:gs pos="19000">
                <a:srgbClr val="73A6F1"/>
              </a:gs>
              <a:gs pos="35000">
                <a:schemeClr val="accent1">
                  <a:tint val="50000"/>
                  <a:shade val="100000"/>
                  <a:satMod val="350000"/>
                </a:schemeClr>
              </a:gs>
            </a:gsLst>
          </a:gradFill>
          <a:scene3d>
            <a:camera prst="orthographicFront"/>
            <a:lightRig rig="flood" dir="t"/>
          </a:scene3d>
          <a:sp3d prstMaterial="metal">
            <a:bevelT w="114300" h="1333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latin typeface="Arial" panose="020B0604020202020204" pitchFamily="34" charset="0"/>
              <a:cs typeface="Arial" panose="020B0604020202020204" pitchFamily="34" charset="0"/>
            </a:endParaRPr>
          </a:p>
        </p:txBody>
      </p:sp>
      <p:sp>
        <p:nvSpPr>
          <p:cNvPr id="6" name="Content Placeholder 1">
            <a:extLst>
              <a:ext uri="{FF2B5EF4-FFF2-40B4-BE49-F238E27FC236}">
                <a16:creationId xmlns:a16="http://schemas.microsoft.com/office/drawing/2014/main" id="{F7C5F634-73C9-462C-A0B2-777545364DF7}"/>
              </a:ext>
            </a:extLst>
          </p:cNvPr>
          <p:cNvSpPr txBox="1">
            <a:spLocks/>
          </p:cNvSpPr>
          <p:nvPr/>
        </p:nvSpPr>
        <p:spPr>
          <a:xfrm>
            <a:off x="336885" y="4560849"/>
            <a:ext cx="3392904" cy="80019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a:t>Dec. 2021 to </a:t>
            </a:r>
          </a:p>
          <a:p>
            <a:pPr marL="0" indent="0" algn="ctr">
              <a:spcBef>
                <a:spcPts val="0"/>
              </a:spcBef>
              <a:buNone/>
            </a:pPr>
            <a:r>
              <a:rPr lang="en-US" b="1" dirty="0"/>
              <a:t>April 2022 </a:t>
            </a:r>
          </a:p>
          <a:p>
            <a:pPr marL="0" indent="0" algn="ctr">
              <a:spcBef>
                <a:spcPts val="0"/>
              </a:spcBef>
              <a:buNone/>
            </a:pPr>
            <a:r>
              <a:rPr lang="en-US" dirty="0"/>
              <a:t>Recommendations</a:t>
            </a:r>
            <a:endParaRPr lang="en-US" sz="3600" dirty="0"/>
          </a:p>
        </p:txBody>
      </p:sp>
      <p:sp>
        <p:nvSpPr>
          <p:cNvPr id="7" name="Flowchart: Connector 1">
            <a:extLst>
              <a:ext uri="{FF2B5EF4-FFF2-40B4-BE49-F238E27FC236}">
                <a16:creationId xmlns:a16="http://schemas.microsoft.com/office/drawing/2014/main" id="{FB2E87F6-9350-477A-9CDB-A326C92C845B}"/>
              </a:ext>
              <a:ext uri="{C183D7F6-B498-43B3-948B-1728B52AA6E4}">
                <adec:decorative xmlns:adec="http://schemas.microsoft.com/office/drawing/2017/decorative" val="1"/>
              </a:ext>
            </a:extLst>
          </p:cNvPr>
          <p:cNvSpPr/>
          <p:nvPr/>
        </p:nvSpPr>
        <p:spPr>
          <a:xfrm>
            <a:off x="1763854" y="3562203"/>
            <a:ext cx="509782" cy="461574"/>
          </a:xfrm>
          <a:prstGeom prst="flowChartConnector">
            <a:avLst/>
          </a:prstGeom>
          <a:solidFill>
            <a:schemeClr val="accent2"/>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22B1E7AF-8525-4B3E-8668-3B425967480A}"/>
              </a:ext>
            </a:extLst>
          </p:cNvPr>
          <p:cNvSpPr txBox="1">
            <a:spLocks/>
          </p:cNvSpPr>
          <p:nvPr/>
        </p:nvSpPr>
        <p:spPr>
          <a:xfrm>
            <a:off x="2273637" y="1600200"/>
            <a:ext cx="2575174" cy="1377986"/>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a:t>May to Aug. 2022 </a:t>
            </a:r>
          </a:p>
          <a:p>
            <a:pPr marL="0" indent="0" algn="ctr">
              <a:spcBef>
                <a:spcPts val="0"/>
              </a:spcBef>
              <a:buNone/>
            </a:pPr>
            <a:r>
              <a:rPr lang="en-US" dirty="0"/>
              <a:t>First Draft</a:t>
            </a:r>
            <a:endParaRPr lang="en-US" sz="3600" dirty="0"/>
          </a:p>
        </p:txBody>
      </p:sp>
      <p:sp>
        <p:nvSpPr>
          <p:cNvPr id="9" name="Flowchart: Connector 2">
            <a:extLst>
              <a:ext uri="{FF2B5EF4-FFF2-40B4-BE49-F238E27FC236}">
                <a16:creationId xmlns:a16="http://schemas.microsoft.com/office/drawing/2014/main" id="{543DC3F7-AE4C-4BE6-8626-A26B1C47F8C4}"/>
              </a:ext>
              <a:ext uri="{C183D7F6-B498-43B3-948B-1728B52AA6E4}">
                <adec:decorative xmlns:adec="http://schemas.microsoft.com/office/drawing/2017/decorative" val="1"/>
              </a:ext>
            </a:extLst>
          </p:cNvPr>
          <p:cNvSpPr/>
          <p:nvPr/>
        </p:nvSpPr>
        <p:spPr>
          <a:xfrm>
            <a:off x="3366555" y="3562203"/>
            <a:ext cx="509782" cy="461574"/>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7A929F7A-FD34-4E10-92A2-A96287F9D237}"/>
              </a:ext>
            </a:extLst>
          </p:cNvPr>
          <p:cNvSpPr txBox="1">
            <a:spLocks/>
          </p:cNvSpPr>
          <p:nvPr/>
        </p:nvSpPr>
        <p:spPr>
          <a:xfrm>
            <a:off x="4002457" y="4578196"/>
            <a:ext cx="2331686" cy="62486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a:t>Sep. to </a:t>
            </a:r>
            <a:r>
              <a:rPr lang="en-US" b="1" dirty="0">
                <a:solidFill>
                  <a:srgbClr val="000000"/>
                </a:solidFill>
              </a:rPr>
              <a:t>Nov.</a:t>
            </a:r>
            <a:r>
              <a:rPr lang="en-US" b="1" dirty="0"/>
              <a:t> 2022</a:t>
            </a:r>
          </a:p>
          <a:p>
            <a:pPr marL="0" indent="0" algn="ctr">
              <a:spcBef>
                <a:spcPts val="0"/>
              </a:spcBef>
              <a:buNone/>
            </a:pPr>
            <a:r>
              <a:rPr lang="en-US" dirty="0"/>
              <a:t>Stakeholder Engagement</a:t>
            </a:r>
            <a:endParaRPr lang="en-US" sz="3600" dirty="0"/>
          </a:p>
        </p:txBody>
      </p:sp>
      <p:sp>
        <p:nvSpPr>
          <p:cNvPr id="11" name="Flowchart: Connector 3">
            <a:extLst>
              <a:ext uri="{FF2B5EF4-FFF2-40B4-BE49-F238E27FC236}">
                <a16:creationId xmlns:a16="http://schemas.microsoft.com/office/drawing/2014/main" id="{E1A45A4F-322C-400C-8EF0-79A0AD401C20}"/>
              </a:ext>
              <a:ext uri="{C183D7F6-B498-43B3-948B-1728B52AA6E4}">
                <adec:decorative xmlns:adec="http://schemas.microsoft.com/office/drawing/2017/decorative" val="1"/>
              </a:ext>
            </a:extLst>
          </p:cNvPr>
          <p:cNvSpPr/>
          <p:nvPr/>
        </p:nvSpPr>
        <p:spPr>
          <a:xfrm>
            <a:off x="4965689" y="3562203"/>
            <a:ext cx="509782" cy="461574"/>
          </a:xfrm>
          <a:prstGeom prst="flowChartConnector">
            <a:avLst/>
          </a:prstGeom>
          <a:solidFill>
            <a:schemeClr val="accent2"/>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Flowchart: Connector 4">
            <a:extLst>
              <a:ext uri="{FF2B5EF4-FFF2-40B4-BE49-F238E27FC236}">
                <a16:creationId xmlns:a16="http://schemas.microsoft.com/office/drawing/2014/main" id="{BC34EB59-D907-4540-9B84-8EDAF8DACA34}"/>
              </a:ext>
              <a:ext uri="{C183D7F6-B498-43B3-948B-1728B52AA6E4}">
                <adec:decorative xmlns:adec="http://schemas.microsoft.com/office/drawing/2017/decorative" val="1"/>
              </a:ext>
            </a:extLst>
          </p:cNvPr>
          <p:cNvSpPr/>
          <p:nvPr/>
        </p:nvSpPr>
        <p:spPr>
          <a:xfrm>
            <a:off x="6564823" y="3562203"/>
            <a:ext cx="509782" cy="461574"/>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Content Placeholder 4">
            <a:extLst>
              <a:ext uri="{FF2B5EF4-FFF2-40B4-BE49-F238E27FC236}">
                <a16:creationId xmlns:a16="http://schemas.microsoft.com/office/drawing/2014/main" id="{968E139C-4785-4BCC-9312-D1B794B36A9C}"/>
              </a:ext>
            </a:extLst>
          </p:cNvPr>
          <p:cNvSpPr txBox="1">
            <a:spLocks/>
          </p:cNvSpPr>
          <p:nvPr/>
        </p:nvSpPr>
        <p:spPr>
          <a:xfrm>
            <a:off x="5368834" y="1594525"/>
            <a:ext cx="2843985" cy="132839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a:t>Dec. to Jan. 2023 </a:t>
            </a:r>
          </a:p>
          <a:p>
            <a:pPr marL="0" indent="0" algn="ctr">
              <a:spcBef>
                <a:spcPts val="0"/>
              </a:spcBef>
              <a:buNone/>
            </a:pPr>
            <a:r>
              <a:rPr lang="en-US" dirty="0"/>
              <a:t>Rule Revisions</a:t>
            </a:r>
            <a:endParaRPr lang="en-US" sz="3600" dirty="0"/>
          </a:p>
        </p:txBody>
      </p:sp>
      <p:sp>
        <p:nvSpPr>
          <p:cNvPr id="14" name="Content Placeholder 3">
            <a:extLst>
              <a:ext uri="{FF2B5EF4-FFF2-40B4-BE49-F238E27FC236}">
                <a16:creationId xmlns:a16="http://schemas.microsoft.com/office/drawing/2014/main" id="{090BB821-C0C3-4E79-A281-14CB89BC8943}"/>
              </a:ext>
            </a:extLst>
          </p:cNvPr>
          <p:cNvSpPr txBox="1">
            <a:spLocks/>
          </p:cNvSpPr>
          <p:nvPr/>
        </p:nvSpPr>
        <p:spPr>
          <a:xfrm>
            <a:off x="7322806" y="4560849"/>
            <a:ext cx="2331686" cy="62486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a:t>Feb. to March 2023 </a:t>
            </a:r>
          </a:p>
          <a:p>
            <a:pPr marL="0" indent="0" algn="ctr">
              <a:spcBef>
                <a:spcPts val="0"/>
              </a:spcBef>
              <a:buNone/>
            </a:pPr>
            <a:r>
              <a:rPr lang="en-US" dirty="0"/>
              <a:t>Public</a:t>
            </a:r>
            <a:endParaRPr lang="en-US" sz="3600" dirty="0"/>
          </a:p>
          <a:p>
            <a:pPr marL="0" indent="0" algn="ctr">
              <a:spcBef>
                <a:spcPts val="0"/>
              </a:spcBef>
              <a:buNone/>
            </a:pPr>
            <a:r>
              <a:rPr lang="en-US" dirty="0"/>
              <a:t>Comment </a:t>
            </a:r>
            <a:endParaRPr lang="en-US" sz="3600" dirty="0"/>
          </a:p>
        </p:txBody>
      </p:sp>
      <p:sp>
        <p:nvSpPr>
          <p:cNvPr id="15" name="Flowchart: Connector 3">
            <a:extLst>
              <a:ext uri="{FF2B5EF4-FFF2-40B4-BE49-F238E27FC236}">
                <a16:creationId xmlns:a16="http://schemas.microsoft.com/office/drawing/2014/main" id="{2D09C51C-646D-44BB-8FDD-A4717C402E60}"/>
              </a:ext>
              <a:ext uri="{C183D7F6-B498-43B3-948B-1728B52AA6E4}">
                <adec:decorative xmlns:adec="http://schemas.microsoft.com/office/drawing/2017/decorative" val="1"/>
              </a:ext>
            </a:extLst>
          </p:cNvPr>
          <p:cNvSpPr/>
          <p:nvPr/>
        </p:nvSpPr>
        <p:spPr>
          <a:xfrm>
            <a:off x="8158390" y="3562203"/>
            <a:ext cx="509782" cy="461574"/>
          </a:xfrm>
          <a:prstGeom prst="flowChartConnector">
            <a:avLst/>
          </a:prstGeom>
          <a:solidFill>
            <a:schemeClr val="accent2"/>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Flowchart: Connector 4">
            <a:extLst>
              <a:ext uri="{FF2B5EF4-FFF2-40B4-BE49-F238E27FC236}">
                <a16:creationId xmlns:a16="http://schemas.microsoft.com/office/drawing/2014/main" id="{8402220B-2BE2-41E7-A5BA-D16FD987963E}"/>
              </a:ext>
              <a:ext uri="{C183D7F6-B498-43B3-948B-1728B52AA6E4}">
                <adec:decorative xmlns:adec="http://schemas.microsoft.com/office/drawing/2017/decorative" val="1"/>
              </a:ext>
            </a:extLst>
          </p:cNvPr>
          <p:cNvSpPr/>
          <p:nvPr/>
        </p:nvSpPr>
        <p:spPr>
          <a:xfrm>
            <a:off x="9764407" y="3562203"/>
            <a:ext cx="509782" cy="461574"/>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Content Placeholder 4">
            <a:extLst>
              <a:ext uri="{FF2B5EF4-FFF2-40B4-BE49-F238E27FC236}">
                <a16:creationId xmlns:a16="http://schemas.microsoft.com/office/drawing/2014/main" id="{0C9F4FD3-14D3-4E4D-B9C5-B3650153D0A2}"/>
              </a:ext>
            </a:extLst>
          </p:cNvPr>
          <p:cNvSpPr txBox="1">
            <a:spLocks/>
          </p:cNvSpPr>
          <p:nvPr/>
        </p:nvSpPr>
        <p:spPr>
          <a:xfrm>
            <a:off x="8898036" y="1600200"/>
            <a:ext cx="2531963" cy="88208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a:t>April to May 2023</a:t>
            </a:r>
          </a:p>
          <a:p>
            <a:pPr marL="0" indent="0" algn="ctr">
              <a:spcBef>
                <a:spcPts val="0"/>
              </a:spcBef>
              <a:buNone/>
            </a:pPr>
            <a:r>
              <a:rPr lang="en-US" dirty="0"/>
              <a:t>State Board</a:t>
            </a:r>
            <a:endParaRPr lang="en-US" sz="3600" dirty="0"/>
          </a:p>
        </p:txBody>
      </p:sp>
      <p:sp>
        <p:nvSpPr>
          <p:cNvPr id="18" name="Flowchart: Connector 1">
            <a:extLst>
              <a:ext uri="{FF2B5EF4-FFF2-40B4-BE49-F238E27FC236}">
                <a16:creationId xmlns:a16="http://schemas.microsoft.com/office/drawing/2014/main" id="{C7F4983C-DA8C-4440-84BD-E6AE9B7CDB29}"/>
              </a:ext>
              <a:ext uri="{C183D7F6-B498-43B3-948B-1728B52AA6E4}">
                <adec:decorative xmlns:adec="http://schemas.microsoft.com/office/drawing/2017/decorative" val="1"/>
              </a:ext>
            </a:extLst>
          </p:cNvPr>
          <p:cNvSpPr/>
          <p:nvPr/>
        </p:nvSpPr>
        <p:spPr>
          <a:xfrm>
            <a:off x="11277045" y="3562203"/>
            <a:ext cx="509782" cy="461574"/>
          </a:xfrm>
          <a:prstGeom prst="flowChartConnector">
            <a:avLst/>
          </a:prstGeom>
          <a:solidFill>
            <a:schemeClr val="accent2"/>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ED4F2F1B-032C-4E33-9133-19A51F284321}"/>
              </a:ext>
            </a:extLst>
          </p:cNvPr>
          <p:cNvSpPr txBox="1">
            <a:spLocks/>
          </p:cNvSpPr>
          <p:nvPr/>
        </p:nvSpPr>
        <p:spPr>
          <a:xfrm>
            <a:off x="10389380" y="4575098"/>
            <a:ext cx="2331686" cy="62486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a:t>Summer 2023 </a:t>
            </a:r>
          </a:p>
          <a:p>
            <a:pPr marL="0" indent="0" algn="ctr">
              <a:spcBef>
                <a:spcPts val="0"/>
              </a:spcBef>
              <a:buNone/>
            </a:pPr>
            <a:r>
              <a:rPr lang="en-US" dirty="0"/>
              <a:t>Agency Review &amp; Filing</a:t>
            </a:r>
            <a:endParaRPr lang="en-US" sz="3600" dirty="0"/>
          </a:p>
        </p:txBody>
      </p:sp>
      <p:sp>
        <p:nvSpPr>
          <p:cNvPr id="2" name="Star: 5 Points 1">
            <a:extLst>
              <a:ext uri="{FF2B5EF4-FFF2-40B4-BE49-F238E27FC236}">
                <a16:creationId xmlns:a16="http://schemas.microsoft.com/office/drawing/2014/main" id="{55780DB9-4592-828F-256A-F0E3ECAC7930}"/>
              </a:ext>
            </a:extLst>
          </p:cNvPr>
          <p:cNvSpPr/>
          <p:nvPr/>
        </p:nvSpPr>
        <p:spPr>
          <a:xfrm>
            <a:off x="4903730" y="3419585"/>
            <a:ext cx="677790" cy="670560"/>
          </a:xfrm>
          <a:prstGeom prst="star5">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18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FB9171-8057-3762-D7E1-41DC552C8AD3}"/>
              </a:ext>
            </a:extLst>
          </p:cNvPr>
          <p:cNvSpPr>
            <a:spLocks noGrp="1"/>
          </p:cNvSpPr>
          <p:nvPr>
            <p:ph type="title"/>
          </p:nvPr>
        </p:nvSpPr>
        <p:spPr>
          <a:xfrm>
            <a:off x="1280159" y="3461658"/>
            <a:ext cx="6008914" cy="923330"/>
          </a:xfrm>
        </p:spPr>
        <p:txBody>
          <a:bodyPr/>
          <a:lstStyle/>
          <a:p>
            <a:r>
              <a:rPr lang="en-US" sz="6000" dirty="0">
                <a:solidFill>
                  <a:schemeClr val="tx1"/>
                </a:solidFill>
              </a:rPr>
              <a:t>Questions</a:t>
            </a:r>
          </a:p>
        </p:txBody>
      </p:sp>
    </p:spTree>
    <p:extLst>
      <p:ext uri="{BB962C8B-B14F-4D97-AF65-F5344CB8AC3E}">
        <p14:creationId xmlns:p14="http://schemas.microsoft.com/office/powerpoint/2010/main" val="54631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FAD9606-863B-1F44-A236-EE7DF988A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a:extLst>
              <a:ext uri="{FF2B5EF4-FFF2-40B4-BE49-F238E27FC236}">
                <a16:creationId xmlns:a16="http://schemas.microsoft.com/office/drawing/2014/main" id="{9534EE2B-49CC-442B-B5F4-F9864E718CF7}"/>
              </a:ext>
            </a:extLst>
          </p:cNvPr>
          <p:cNvSpPr>
            <a:spLocks noGrp="1"/>
          </p:cNvSpPr>
          <p:nvPr>
            <p:ph type="title"/>
          </p:nvPr>
        </p:nvSpPr>
        <p:spPr/>
        <p:txBody>
          <a:bodyPr/>
          <a:lstStyle/>
          <a:p>
            <a:endParaRPr lang="en-US"/>
          </a:p>
        </p:txBody>
      </p:sp>
      <p:sp>
        <p:nvSpPr>
          <p:cNvPr id="14" name="Oval 13">
            <a:extLst>
              <a:ext uri="{FF2B5EF4-FFF2-40B4-BE49-F238E27FC236}">
                <a16:creationId xmlns:a16="http://schemas.microsoft.com/office/drawing/2014/main" id="{DA1AE617-059B-ED49-AD0C-8E1E4E930BF8}"/>
              </a:ext>
            </a:extLst>
          </p:cNvPr>
          <p:cNvSpPr/>
          <p:nvPr/>
        </p:nvSpPr>
        <p:spPr>
          <a:xfrm>
            <a:off x="10806333" y="1614061"/>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B5271D1D-C437-014E-9AD5-8E23847ED507}"/>
              </a:ext>
            </a:extLst>
          </p:cNvPr>
          <p:cNvGrpSpPr/>
          <p:nvPr/>
        </p:nvGrpSpPr>
        <p:grpSpPr>
          <a:xfrm>
            <a:off x="25939" y="350539"/>
            <a:ext cx="14630400" cy="1956594"/>
            <a:chOff x="25939" y="350539"/>
            <a:chExt cx="14630400" cy="1956594"/>
          </a:xfrm>
        </p:grpSpPr>
        <p:sp>
          <p:nvSpPr>
            <p:cNvPr id="5" name="Rectangle 4">
              <a:extLst>
                <a:ext uri="{FF2B5EF4-FFF2-40B4-BE49-F238E27FC236}">
                  <a16:creationId xmlns:a16="http://schemas.microsoft.com/office/drawing/2014/main" id="{13C8F95C-2A63-4643-88BE-9198D5E64AB8}"/>
                </a:ext>
              </a:extLst>
            </p:cNvPr>
            <p:cNvSpPr/>
            <p:nvPr/>
          </p:nvSpPr>
          <p:spPr>
            <a:xfrm>
              <a:off x="25939" y="350539"/>
              <a:ext cx="14630400" cy="1629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A3CDF013-111E-BC47-8BBE-8417486E809E}"/>
                </a:ext>
              </a:extLst>
            </p:cNvPr>
            <p:cNvSpPr/>
            <p:nvPr/>
          </p:nvSpPr>
          <p:spPr>
            <a:xfrm>
              <a:off x="4515338" y="1761657"/>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326CADD-BC6B-754B-9BFB-B9096E085E22}"/>
                </a:ext>
              </a:extLst>
            </p:cNvPr>
            <p:cNvSpPr/>
            <p:nvPr/>
          </p:nvSpPr>
          <p:spPr>
            <a:xfrm>
              <a:off x="2688548" y="1326898"/>
              <a:ext cx="9130979"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rPr>
                <a:t>@OHEducation</a:t>
              </a:r>
            </a:p>
          </p:txBody>
        </p:sp>
        <p:sp>
          <p:nvSpPr>
            <p:cNvPr id="17" name="Oval 16">
              <a:extLst>
                <a:ext uri="{FF2B5EF4-FFF2-40B4-BE49-F238E27FC236}">
                  <a16:creationId xmlns:a16="http://schemas.microsoft.com/office/drawing/2014/main" id="{D40116F3-539D-4D4D-96D5-AC2D569D32CB}"/>
                </a:ext>
              </a:extLst>
            </p:cNvPr>
            <p:cNvSpPr/>
            <p:nvPr/>
          </p:nvSpPr>
          <p:spPr>
            <a:xfrm>
              <a:off x="11457898" y="1869417"/>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a:extLst>
              <a:ext uri="{FF2B5EF4-FFF2-40B4-BE49-F238E27FC236}">
                <a16:creationId xmlns:a16="http://schemas.microsoft.com/office/drawing/2014/main" id="{3CCBA0F6-1B8A-41B6-88AE-64703E00DE33}"/>
              </a:ext>
            </a:extLst>
          </p:cNvPr>
          <p:cNvSpPr>
            <a:spLocks noGrp="1"/>
          </p:cNvSpPr>
          <p:nvPr>
            <p:ph type="sldNum" sz="quarter" idx="12"/>
          </p:nvPr>
        </p:nvSpPr>
        <p:spPr/>
        <p:txBody>
          <a:bodyPr/>
          <a:lstStyle/>
          <a:p>
            <a:fld id="{79463015-ABDD-44E9-850F-7B4794200E02}" type="slidenum">
              <a:rPr lang="en-US" smtClean="0"/>
              <a:pPr/>
              <a:t>14</a:t>
            </a:fld>
            <a:endParaRPr lang="en-US" dirty="0"/>
          </a:p>
        </p:txBody>
      </p:sp>
      <p:pic>
        <p:nvPicPr>
          <p:cNvPr id="15" name="Picture 17">
            <a:extLst>
              <a:ext uri="{FF2B5EF4-FFF2-40B4-BE49-F238E27FC236}">
                <a16:creationId xmlns:a16="http://schemas.microsoft.com/office/drawing/2014/main" id="{D617C388-50F8-4E06-AED9-3D1D2AE7DDFE}"/>
              </a:ext>
            </a:extLst>
          </p:cNvPr>
          <p:cNvPicPr>
            <a:picLocks noChangeAspect="1"/>
          </p:cNvPicPr>
          <p:nvPr/>
        </p:nvPicPr>
        <p:blipFill>
          <a:blip r:embed="rId3"/>
          <a:stretch>
            <a:fillRect/>
          </a:stretch>
        </p:blipFill>
        <p:spPr>
          <a:xfrm>
            <a:off x="10742813" y="370504"/>
            <a:ext cx="933450" cy="933450"/>
          </a:xfrm>
          <a:prstGeom prst="rect">
            <a:avLst/>
          </a:prstGeom>
        </p:spPr>
      </p:pic>
      <p:pic>
        <p:nvPicPr>
          <p:cNvPr id="18" name="Picture 18">
            <a:extLst>
              <a:ext uri="{FF2B5EF4-FFF2-40B4-BE49-F238E27FC236}">
                <a16:creationId xmlns:a16="http://schemas.microsoft.com/office/drawing/2014/main" id="{623A2FA0-94B4-4F29-9794-3A5026008BB4}"/>
              </a:ext>
            </a:extLst>
          </p:cNvPr>
          <p:cNvPicPr>
            <a:picLocks noChangeAspect="1"/>
          </p:cNvPicPr>
          <p:nvPr/>
        </p:nvPicPr>
        <p:blipFill>
          <a:blip r:embed="rId4"/>
          <a:stretch>
            <a:fillRect/>
          </a:stretch>
        </p:blipFill>
        <p:spPr>
          <a:xfrm>
            <a:off x="8736182" y="363846"/>
            <a:ext cx="942975" cy="942975"/>
          </a:xfrm>
          <a:prstGeom prst="rect">
            <a:avLst/>
          </a:prstGeom>
        </p:spPr>
      </p:pic>
      <p:pic>
        <p:nvPicPr>
          <p:cNvPr id="19" name="Picture 19">
            <a:extLst>
              <a:ext uri="{FF2B5EF4-FFF2-40B4-BE49-F238E27FC236}">
                <a16:creationId xmlns:a16="http://schemas.microsoft.com/office/drawing/2014/main" id="{E122F859-9F7F-4591-BCEA-B8407E8F4C50}"/>
              </a:ext>
            </a:extLst>
          </p:cNvPr>
          <p:cNvPicPr>
            <a:picLocks noChangeAspect="1"/>
          </p:cNvPicPr>
          <p:nvPr/>
        </p:nvPicPr>
        <p:blipFill>
          <a:blip r:embed="rId5"/>
          <a:stretch>
            <a:fillRect/>
          </a:stretch>
        </p:blipFill>
        <p:spPr>
          <a:xfrm>
            <a:off x="6725113" y="361626"/>
            <a:ext cx="952500" cy="952500"/>
          </a:xfrm>
          <a:prstGeom prst="rect">
            <a:avLst/>
          </a:prstGeom>
        </p:spPr>
      </p:pic>
      <p:pic>
        <p:nvPicPr>
          <p:cNvPr id="20" name="Picture 20">
            <a:extLst>
              <a:ext uri="{FF2B5EF4-FFF2-40B4-BE49-F238E27FC236}">
                <a16:creationId xmlns:a16="http://schemas.microsoft.com/office/drawing/2014/main" id="{F5D00FE4-CBF7-4906-9A71-1D633003FBEB}"/>
              </a:ext>
            </a:extLst>
          </p:cNvPr>
          <p:cNvPicPr>
            <a:picLocks noChangeAspect="1"/>
          </p:cNvPicPr>
          <p:nvPr/>
        </p:nvPicPr>
        <p:blipFill>
          <a:blip r:embed="rId6"/>
          <a:stretch>
            <a:fillRect/>
          </a:stretch>
        </p:blipFill>
        <p:spPr>
          <a:xfrm>
            <a:off x="4731799" y="370504"/>
            <a:ext cx="933450" cy="933450"/>
          </a:xfrm>
          <a:prstGeom prst="rect">
            <a:avLst/>
          </a:prstGeom>
        </p:spPr>
      </p:pic>
      <p:pic>
        <p:nvPicPr>
          <p:cNvPr id="21" name="Picture 21">
            <a:extLst>
              <a:ext uri="{FF2B5EF4-FFF2-40B4-BE49-F238E27FC236}">
                <a16:creationId xmlns:a16="http://schemas.microsoft.com/office/drawing/2014/main" id="{6D0281BA-67FB-4198-8A03-23C37CE49E1A}"/>
              </a:ext>
            </a:extLst>
          </p:cNvPr>
          <p:cNvPicPr>
            <a:picLocks noChangeAspect="1"/>
          </p:cNvPicPr>
          <p:nvPr/>
        </p:nvPicPr>
        <p:blipFill>
          <a:blip r:embed="rId7"/>
          <a:stretch>
            <a:fillRect/>
          </a:stretch>
        </p:blipFill>
        <p:spPr>
          <a:xfrm>
            <a:off x="2729607" y="366065"/>
            <a:ext cx="942975" cy="942975"/>
          </a:xfrm>
          <a:prstGeom prst="rect">
            <a:avLst/>
          </a:prstGeom>
        </p:spPr>
      </p:pic>
    </p:spTree>
    <p:extLst>
      <p:ext uri="{BB962C8B-B14F-4D97-AF65-F5344CB8AC3E}">
        <p14:creationId xmlns:p14="http://schemas.microsoft.com/office/powerpoint/2010/main" val="380798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15</a:t>
            </a:fld>
            <a:endParaRPr lang="en-US" dirty="0"/>
          </a:p>
        </p:txBody>
      </p:sp>
      <p:sp>
        <p:nvSpPr>
          <p:cNvPr id="3" name="Rectangle 2">
            <a:extLst>
              <a:ext uri="{FF2B5EF4-FFF2-40B4-BE49-F238E27FC236}">
                <a16:creationId xmlns:a16="http://schemas.microsoft.com/office/drawing/2014/main" id="{7860A21B-81FF-4DF0-84F5-41A6DF73D09E}"/>
              </a:ext>
            </a:extLst>
          </p:cNvPr>
          <p:cNvSpPr/>
          <p:nvPr/>
        </p:nvSpPr>
        <p:spPr>
          <a:xfrm>
            <a:off x="0" y="4122546"/>
            <a:ext cx="14630400" cy="350108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AB3E1B7F-CC0F-4798-84CF-BE751FCCD565}"/>
              </a:ext>
            </a:extLst>
          </p:cNvPr>
          <p:cNvSpPr>
            <a:spLocks noGrp="1"/>
          </p:cNvSpPr>
          <p:nvPr>
            <p:ph type="title"/>
          </p:nvPr>
        </p:nvSpPr>
        <p:spPr>
          <a:xfrm>
            <a:off x="-1" y="269980"/>
            <a:ext cx="14630399" cy="2031325"/>
          </a:xfrm>
          <a:noFill/>
        </p:spPr>
        <p:txBody>
          <a:bodyPr/>
          <a:lstStyle/>
          <a:p>
            <a:r>
              <a:rPr lang="en-US" sz="6600" dirty="0">
                <a:solidFill>
                  <a:schemeClr val="tx1">
                    <a:lumMod val="95000"/>
                    <a:lumOff val="5000"/>
                  </a:schemeClr>
                </a:solidFill>
                <a:effectLst>
                  <a:outerShdw blurRad="38100" dist="38100" dir="2700000" algn="tl">
                    <a:srgbClr val="000000">
                      <a:alpha val="43137"/>
                    </a:srgbClr>
                  </a:outerShdw>
                </a:effectLst>
              </a:rPr>
              <a:t>Share your learning </a:t>
            </a:r>
            <a:br>
              <a:rPr lang="en-US" sz="6600" dirty="0">
                <a:solidFill>
                  <a:schemeClr val="tx1">
                    <a:lumMod val="95000"/>
                    <a:lumOff val="5000"/>
                  </a:schemeClr>
                </a:solidFill>
                <a:effectLst>
                  <a:outerShdw blurRad="38100" dist="38100" dir="2700000" algn="tl">
                    <a:srgbClr val="000000">
                      <a:alpha val="43137"/>
                    </a:srgbClr>
                  </a:outerShdw>
                </a:effectLst>
              </a:rPr>
            </a:br>
            <a:r>
              <a:rPr lang="en-US" sz="6600" dirty="0">
                <a:solidFill>
                  <a:schemeClr val="tx1">
                    <a:lumMod val="95000"/>
                    <a:lumOff val="5000"/>
                  </a:schemeClr>
                </a:solidFill>
                <a:effectLst>
                  <a:outerShdw blurRad="38100" dist="38100" dir="2700000" algn="tl">
                    <a:srgbClr val="000000">
                      <a:alpha val="43137"/>
                    </a:srgbClr>
                  </a:outerShdw>
                </a:effectLst>
              </a:rPr>
              <a:t>community with us!</a:t>
            </a:r>
          </a:p>
        </p:txBody>
      </p:sp>
      <p:sp>
        <p:nvSpPr>
          <p:cNvPr id="6" name="Title 1">
            <a:extLst>
              <a:ext uri="{FF2B5EF4-FFF2-40B4-BE49-F238E27FC236}">
                <a16:creationId xmlns:a16="http://schemas.microsoft.com/office/drawing/2014/main" id="{C305C576-F03E-49E7-B0F1-3799FD710325}"/>
              </a:ext>
            </a:extLst>
          </p:cNvPr>
          <p:cNvSpPr txBox="1">
            <a:spLocks/>
          </p:cNvSpPr>
          <p:nvPr/>
        </p:nvSpPr>
        <p:spPr>
          <a:xfrm>
            <a:off x="0" y="2402187"/>
            <a:ext cx="14630400" cy="1015663"/>
          </a:xfrm>
          <a:prstGeom prst="rect">
            <a:avLst/>
          </a:prstGeom>
          <a:noFill/>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srgbClr val="74A7CE"/>
                </a:solidFill>
                <a:effectLst>
                  <a:outerShdw blurRad="38100" dist="38100" dir="2700000" algn="tl">
                    <a:srgbClr val="000000">
                      <a:alpha val="43137"/>
                    </a:srgbClr>
                  </a:outerShdw>
                </a:effectLst>
                <a:uLnTx/>
                <a:uFillTx/>
                <a:latin typeface="Arial"/>
                <a:ea typeface="+mj-ea"/>
                <a:cs typeface="Arial"/>
              </a:rPr>
              <a:t>#MyOhioClassroom</a:t>
            </a:r>
          </a:p>
        </p:txBody>
      </p:sp>
      <p:sp>
        <p:nvSpPr>
          <p:cNvPr id="7" name="Title 1">
            <a:extLst>
              <a:ext uri="{FF2B5EF4-FFF2-40B4-BE49-F238E27FC236}">
                <a16:creationId xmlns:a16="http://schemas.microsoft.com/office/drawing/2014/main" id="{ECA66C49-5B7B-455B-88D4-9B28D33D03AB}"/>
              </a:ext>
            </a:extLst>
          </p:cNvPr>
          <p:cNvSpPr txBox="1">
            <a:spLocks/>
          </p:cNvSpPr>
          <p:nvPr/>
        </p:nvSpPr>
        <p:spPr>
          <a:xfrm>
            <a:off x="-2" y="4965809"/>
            <a:ext cx="14630400" cy="1015663"/>
          </a:xfrm>
          <a:prstGeom prst="rect">
            <a:avLst/>
          </a:prstGeom>
          <a:noFill/>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j-ea"/>
                <a:cs typeface="Arial"/>
              </a:rPr>
              <a:t>Celebrate educators!</a:t>
            </a:r>
          </a:p>
        </p:txBody>
      </p:sp>
      <p:sp>
        <p:nvSpPr>
          <p:cNvPr id="8" name="Title 1">
            <a:extLst>
              <a:ext uri="{FF2B5EF4-FFF2-40B4-BE49-F238E27FC236}">
                <a16:creationId xmlns:a16="http://schemas.microsoft.com/office/drawing/2014/main" id="{6B1F3B27-B9CE-4F88-9CB8-BD4661B77C53}"/>
              </a:ext>
            </a:extLst>
          </p:cNvPr>
          <p:cNvSpPr txBox="1">
            <a:spLocks/>
          </p:cNvSpPr>
          <p:nvPr/>
        </p:nvSpPr>
        <p:spPr>
          <a:xfrm>
            <a:off x="0" y="5998018"/>
            <a:ext cx="14630398" cy="923330"/>
          </a:xfrm>
          <a:prstGeom prst="rect">
            <a:avLst/>
          </a:prstGeom>
          <a:noFill/>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700017"/>
                </a:solidFill>
                <a:effectLst>
                  <a:outerShdw blurRad="38100" dist="38100" dir="2700000" algn="tl">
                    <a:srgbClr val="000000">
                      <a:alpha val="43137"/>
                    </a:srgbClr>
                  </a:outerShdw>
                </a:effectLst>
                <a:uLnTx/>
                <a:uFillTx/>
                <a:latin typeface="Arial"/>
                <a:ea typeface="+mj-ea"/>
                <a:cs typeface="Arial"/>
              </a:rPr>
              <a:t>#OhioLovesTeachers</a:t>
            </a:r>
          </a:p>
        </p:txBody>
      </p:sp>
      <p:cxnSp>
        <p:nvCxnSpPr>
          <p:cNvPr id="9" name="Straight Connector 8">
            <a:extLst>
              <a:ext uri="{FF2B5EF4-FFF2-40B4-BE49-F238E27FC236}">
                <a16:creationId xmlns:a16="http://schemas.microsoft.com/office/drawing/2014/main" id="{43E9B150-FC38-4E87-869B-CE0D231BF62D}"/>
              </a:ext>
            </a:extLst>
          </p:cNvPr>
          <p:cNvCxnSpPr>
            <a:cxnSpLocks/>
          </p:cNvCxnSpPr>
          <p:nvPr/>
        </p:nvCxnSpPr>
        <p:spPr>
          <a:xfrm>
            <a:off x="0" y="4141471"/>
            <a:ext cx="14630400" cy="0"/>
          </a:xfrm>
          <a:prstGeom prst="line">
            <a:avLst/>
          </a:prstGeom>
          <a:ln w="111125">
            <a:solidFill>
              <a:srgbClr val="BA8F1B"/>
            </a:solidFill>
          </a:ln>
        </p:spPr>
        <p:style>
          <a:lnRef idx="2">
            <a:schemeClr val="accent6"/>
          </a:lnRef>
          <a:fillRef idx="0">
            <a:schemeClr val="accent6"/>
          </a:fillRef>
          <a:effectRef idx="1">
            <a:schemeClr val="accent6"/>
          </a:effectRef>
          <a:fontRef idx="minor">
            <a:schemeClr val="tx1"/>
          </a:fontRef>
        </p:style>
      </p:cxnSp>
      <p:pic>
        <p:nvPicPr>
          <p:cNvPr id="10" name="Picture 9">
            <a:extLst>
              <a:ext uri="{FF2B5EF4-FFF2-40B4-BE49-F238E27FC236}">
                <a16:creationId xmlns:a16="http://schemas.microsoft.com/office/drawing/2014/main" id="{9F49E8A3-A631-4FEC-92BC-EBA33D331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270" y="3613347"/>
            <a:ext cx="1546973" cy="125768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7A0C50C3-06B0-4B5D-B3AF-0F7F3A69CB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158" y="3512632"/>
            <a:ext cx="1459885" cy="14598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08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D182-043E-4E93-B0F7-C3EC9B21119F}"/>
              </a:ext>
            </a:extLst>
          </p:cNvPr>
          <p:cNvSpPr>
            <a:spLocks noGrp="1"/>
          </p:cNvSpPr>
          <p:nvPr>
            <p:ph type="title"/>
          </p:nvPr>
        </p:nvSpPr>
        <p:spPr>
          <a:xfrm>
            <a:off x="2377440" y="548640"/>
            <a:ext cx="9875520" cy="769441"/>
          </a:xfrm>
        </p:spPr>
        <p:txBody>
          <a:bodyPr/>
          <a:lstStyle/>
          <a:p>
            <a:r>
              <a:rPr lang="en-US" dirty="0"/>
              <a:t>Welcome and Introductions</a:t>
            </a:r>
          </a:p>
        </p:txBody>
      </p:sp>
      <p:sp>
        <p:nvSpPr>
          <p:cNvPr id="5" name="Content Placeholder 4">
            <a:extLst>
              <a:ext uri="{FF2B5EF4-FFF2-40B4-BE49-F238E27FC236}">
                <a16:creationId xmlns:a16="http://schemas.microsoft.com/office/drawing/2014/main" id="{F4F74BD5-39F4-4EB4-AC46-5CA4DF279213}"/>
              </a:ext>
            </a:extLst>
          </p:cNvPr>
          <p:cNvSpPr>
            <a:spLocks noGrp="1"/>
          </p:cNvSpPr>
          <p:nvPr>
            <p:ph idx="1"/>
          </p:nvPr>
        </p:nvSpPr>
        <p:spPr>
          <a:xfrm>
            <a:off x="2282952" y="2625674"/>
            <a:ext cx="9875520" cy="3019221"/>
          </a:xfrm>
        </p:spPr>
        <p:txBody>
          <a:bodyPr/>
          <a:lstStyle/>
          <a:p>
            <a:pPr marL="0" indent="0">
              <a:spcAft>
                <a:spcPts val="4200"/>
              </a:spcAft>
              <a:buNone/>
            </a:pPr>
            <a:r>
              <a:rPr lang="en-US" sz="4000" dirty="0"/>
              <a:t>Thank you for attending!</a:t>
            </a:r>
          </a:p>
          <a:p>
            <a:pPr marL="0" indent="0">
              <a:spcAft>
                <a:spcPts val="4200"/>
              </a:spcAft>
              <a:buNone/>
            </a:pPr>
            <a:r>
              <a:rPr lang="en-US" sz="4000" dirty="0"/>
              <a:t>We appreciate your time and feedback</a:t>
            </a:r>
          </a:p>
          <a:p>
            <a:pPr marL="0" indent="0">
              <a:spcAft>
                <a:spcPts val="4200"/>
              </a:spcAft>
              <a:buNone/>
            </a:pPr>
            <a:r>
              <a:rPr lang="en-US" sz="4000" dirty="0"/>
              <a:t>Introductions</a:t>
            </a:r>
          </a:p>
        </p:txBody>
      </p:sp>
      <p:cxnSp>
        <p:nvCxnSpPr>
          <p:cNvPr id="4" name="Straight Connector 3">
            <a:extLst>
              <a:ext uri="{FF2B5EF4-FFF2-40B4-BE49-F238E27FC236}">
                <a16:creationId xmlns:a16="http://schemas.microsoft.com/office/drawing/2014/main" id="{A2E11815-6235-4BA0-940A-3E47D9826B05}"/>
              </a:ext>
            </a:extLst>
          </p:cNvPr>
          <p:cNvCxnSpPr>
            <a:cxnSpLocks/>
          </p:cNvCxnSpPr>
          <p:nvPr/>
        </p:nvCxnSpPr>
        <p:spPr>
          <a:xfrm>
            <a:off x="1653309" y="3551395"/>
            <a:ext cx="110744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1350AB8-A89D-432A-9C76-6A7274F14839}"/>
              </a:ext>
            </a:extLst>
          </p:cNvPr>
          <p:cNvCxnSpPr>
            <a:cxnSpLocks/>
          </p:cNvCxnSpPr>
          <p:nvPr/>
        </p:nvCxnSpPr>
        <p:spPr>
          <a:xfrm>
            <a:off x="1671781" y="5033829"/>
            <a:ext cx="110744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283390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0F1D3-9DB4-44E7-B26E-DCC4C7C4C156}"/>
              </a:ext>
            </a:extLst>
          </p:cNvPr>
          <p:cNvSpPr>
            <a:spLocks noGrp="1"/>
          </p:cNvSpPr>
          <p:nvPr>
            <p:ph type="title"/>
          </p:nvPr>
        </p:nvSpPr>
        <p:spPr>
          <a:xfrm>
            <a:off x="731520" y="548643"/>
            <a:ext cx="13167360" cy="769441"/>
          </a:xfrm>
        </p:spPr>
        <p:txBody>
          <a:bodyPr/>
          <a:lstStyle/>
          <a:p>
            <a:r>
              <a:rPr lang="en-US" dirty="0"/>
              <a:t>Group Norms</a:t>
            </a:r>
          </a:p>
        </p:txBody>
      </p:sp>
      <p:sp>
        <p:nvSpPr>
          <p:cNvPr id="3" name="Content Placeholder 2">
            <a:extLst>
              <a:ext uri="{FF2B5EF4-FFF2-40B4-BE49-F238E27FC236}">
                <a16:creationId xmlns:a16="http://schemas.microsoft.com/office/drawing/2014/main" id="{EFBCA832-B7FD-4479-BD3D-9DF95E83AB8E}"/>
              </a:ext>
            </a:extLst>
          </p:cNvPr>
          <p:cNvSpPr>
            <a:spLocks noGrp="1"/>
          </p:cNvSpPr>
          <p:nvPr>
            <p:ph idx="1"/>
          </p:nvPr>
        </p:nvSpPr>
        <p:spPr>
          <a:xfrm>
            <a:off x="731520" y="1778407"/>
            <a:ext cx="13167360" cy="4573625"/>
          </a:xfrm>
        </p:spPr>
        <p:txBody>
          <a:bodyPr/>
          <a:lstStyle/>
          <a:p>
            <a:pPr>
              <a:spcAft>
                <a:spcPts val="1800"/>
              </a:spcAft>
            </a:pPr>
            <a:r>
              <a:rPr lang="en-US" sz="3600" dirty="0">
                <a:latin typeface="Arial" panose="020B0604020202020204" pitchFamily="34" charset="0"/>
                <a:cs typeface="Arial" panose="020B0604020202020204" pitchFamily="34" charset="0"/>
              </a:rPr>
              <a:t>Identify yourself before speaking</a:t>
            </a:r>
          </a:p>
          <a:p>
            <a:pPr>
              <a:spcAft>
                <a:spcPts val="1800"/>
              </a:spcAft>
            </a:pPr>
            <a:r>
              <a:rPr lang="en-US" sz="3600" dirty="0">
                <a:latin typeface="Arial" panose="020B0604020202020204" pitchFamily="34" charset="0"/>
                <a:cs typeface="Arial" panose="020B0604020202020204" pitchFamily="34" charset="0"/>
              </a:rPr>
              <a:t>One person speaking at a time</a:t>
            </a:r>
          </a:p>
          <a:p>
            <a:pPr>
              <a:spcAft>
                <a:spcPts val="1800"/>
              </a:spcAft>
            </a:pPr>
            <a:r>
              <a:rPr lang="en-US" sz="3600" dirty="0">
                <a:latin typeface="Arial" panose="020B0604020202020204" pitchFamily="34" charset="0"/>
                <a:cs typeface="Arial" panose="020B0604020202020204" pitchFamily="34" charset="0"/>
              </a:rPr>
              <a:t>Raise hand to speak or wait for the facilitator to address you</a:t>
            </a:r>
          </a:p>
          <a:p>
            <a:pPr>
              <a:spcAft>
                <a:spcPts val="1800"/>
              </a:spcAft>
            </a:pPr>
            <a:r>
              <a:rPr lang="en-US" sz="3600" dirty="0">
                <a:latin typeface="Arial" panose="020B0604020202020204" pitchFamily="34" charset="0"/>
                <a:cs typeface="Arial" panose="020B0604020202020204" pitchFamily="34" charset="0"/>
              </a:rPr>
              <a:t>Listen actively while others are speaking</a:t>
            </a:r>
          </a:p>
        </p:txBody>
      </p:sp>
    </p:spTree>
    <p:extLst>
      <p:ext uri="{BB962C8B-B14F-4D97-AF65-F5344CB8AC3E}">
        <p14:creationId xmlns:p14="http://schemas.microsoft.com/office/powerpoint/2010/main" val="210409574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CE8F5-8289-4339-9AD9-A9D63F40E1BA}"/>
              </a:ext>
            </a:extLst>
          </p:cNvPr>
          <p:cNvSpPr>
            <a:spLocks noGrp="1"/>
          </p:cNvSpPr>
          <p:nvPr>
            <p:ph type="title"/>
          </p:nvPr>
        </p:nvSpPr>
        <p:spPr>
          <a:xfrm>
            <a:off x="731520" y="408600"/>
            <a:ext cx="13167360" cy="769441"/>
          </a:xfrm>
        </p:spPr>
        <p:txBody>
          <a:bodyPr/>
          <a:lstStyle/>
          <a:p>
            <a:r>
              <a:rPr lang="en-US" dirty="0"/>
              <a:t>Purpose and Expectations</a:t>
            </a:r>
          </a:p>
        </p:txBody>
      </p:sp>
      <p:sp>
        <p:nvSpPr>
          <p:cNvPr id="3" name="Content Placeholder 2">
            <a:extLst>
              <a:ext uri="{FF2B5EF4-FFF2-40B4-BE49-F238E27FC236}">
                <a16:creationId xmlns:a16="http://schemas.microsoft.com/office/drawing/2014/main" id="{2FA19E37-27E5-4DED-911E-8A83A033DE8E}"/>
              </a:ext>
            </a:extLst>
          </p:cNvPr>
          <p:cNvSpPr>
            <a:spLocks noGrp="1"/>
          </p:cNvSpPr>
          <p:nvPr>
            <p:ph idx="1"/>
          </p:nvPr>
        </p:nvSpPr>
        <p:spPr>
          <a:xfrm>
            <a:off x="510559" y="1705891"/>
            <a:ext cx="13765614" cy="5612942"/>
          </a:xfrm>
        </p:spPr>
        <p:txBody>
          <a:bodyPr/>
          <a:lstStyle/>
          <a:p>
            <a:pPr marL="868708" lvl="1" indent="-457200">
              <a:spcBef>
                <a:spcPts val="720"/>
              </a:spcBef>
              <a:spcAft>
                <a:spcPts val="2880"/>
              </a:spcAft>
              <a:buClr>
                <a:srgbClr val="C00000"/>
              </a:buClr>
              <a:buFont typeface="Wingdings" panose="05000000000000000000" pitchFamily="2" charset="2"/>
              <a:buChar char="ü"/>
            </a:pPr>
            <a:r>
              <a:rPr lang="en-US" sz="3600" dirty="0"/>
              <a:t>Engage stakeholders in discussions regarding Ohio Administrative Code (OAC) 3301-51-15 </a:t>
            </a:r>
            <a:r>
              <a:rPr lang="en-US" sz="3600" i="1" dirty="0"/>
              <a:t>Operating Standards for Identifying and Serving Students Who are Gifted</a:t>
            </a:r>
          </a:p>
          <a:p>
            <a:pPr marL="868708" lvl="1" indent="-457200">
              <a:spcBef>
                <a:spcPts val="720"/>
              </a:spcBef>
              <a:spcAft>
                <a:spcPts val="2880"/>
              </a:spcAft>
              <a:buClr>
                <a:srgbClr val="C00000"/>
              </a:buClr>
              <a:buFont typeface="Wingdings" panose="05000000000000000000" pitchFamily="2" charset="2"/>
              <a:buChar char="ü"/>
            </a:pPr>
            <a:r>
              <a:rPr lang="en-US" sz="3600" dirty="0"/>
              <a:t>Obtain stakeholder feedback on current rule and proposed changes</a:t>
            </a:r>
          </a:p>
          <a:p>
            <a:pPr marL="868708" lvl="1" indent="-457200">
              <a:spcBef>
                <a:spcPts val="720"/>
              </a:spcBef>
              <a:spcAft>
                <a:spcPts val="2880"/>
              </a:spcAft>
              <a:buClr>
                <a:srgbClr val="C00000"/>
              </a:buClr>
              <a:buFont typeface="Wingdings" panose="05000000000000000000" pitchFamily="2" charset="2"/>
              <a:buChar char="ü"/>
            </a:pPr>
            <a:r>
              <a:rPr lang="en-US" sz="3600" dirty="0"/>
              <a:t>Department reviews all feedback prior to public comment</a:t>
            </a:r>
          </a:p>
          <a:p>
            <a:pPr marL="271780" indent="-271780"/>
            <a:endParaRPr lang="en-US" dirty="0"/>
          </a:p>
        </p:txBody>
      </p:sp>
    </p:spTree>
    <p:extLst>
      <p:ext uri="{BB962C8B-B14F-4D97-AF65-F5344CB8AC3E}">
        <p14:creationId xmlns:p14="http://schemas.microsoft.com/office/powerpoint/2010/main" val="135089522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6939-04E1-4913-8E3C-AA8A255DFA03}"/>
              </a:ext>
            </a:extLst>
          </p:cNvPr>
          <p:cNvSpPr>
            <a:spLocks noGrp="1"/>
          </p:cNvSpPr>
          <p:nvPr>
            <p:ph type="title"/>
          </p:nvPr>
        </p:nvSpPr>
        <p:spPr>
          <a:xfrm>
            <a:off x="731520" y="548643"/>
            <a:ext cx="13167360" cy="769441"/>
          </a:xfrm>
        </p:spPr>
        <p:txBody>
          <a:bodyPr/>
          <a:lstStyle/>
          <a:p>
            <a:r>
              <a:rPr lang="en-US" dirty="0"/>
              <a:t>Document Viewing</a:t>
            </a:r>
          </a:p>
        </p:txBody>
      </p:sp>
      <p:sp>
        <p:nvSpPr>
          <p:cNvPr id="3" name="Content Placeholder 2">
            <a:extLst>
              <a:ext uri="{FF2B5EF4-FFF2-40B4-BE49-F238E27FC236}">
                <a16:creationId xmlns:a16="http://schemas.microsoft.com/office/drawing/2014/main" id="{ECFA462B-C818-4120-819B-3FC53C289479}"/>
              </a:ext>
            </a:extLst>
          </p:cNvPr>
          <p:cNvSpPr>
            <a:spLocks noGrp="1"/>
          </p:cNvSpPr>
          <p:nvPr>
            <p:ph idx="1"/>
          </p:nvPr>
        </p:nvSpPr>
        <p:spPr>
          <a:xfrm>
            <a:off x="731520" y="1862152"/>
            <a:ext cx="13167360" cy="4819064"/>
          </a:xfrm>
        </p:spPr>
        <p:txBody>
          <a:bodyPr/>
          <a:lstStyle/>
          <a:p>
            <a:pPr lvl="2">
              <a:lnSpc>
                <a:spcPct val="150000"/>
              </a:lnSpc>
              <a:spcBef>
                <a:spcPts val="0"/>
              </a:spcBef>
              <a:spcAft>
                <a:spcPts val="1440"/>
              </a:spcAft>
            </a:pPr>
            <a:r>
              <a:rPr lang="en-US" sz="3600" dirty="0"/>
              <a:t>Comments explain edits</a:t>
            </a:r>
          </a:p>
          <a:p>
            <a:pPr lvl="2">
              <a:lnSpc>
                <a:spcPct val="150000"/>
              </a:lnSpc>
              <a:spcBef>
                <a:spcPts val="0"/>
              </a:spcBef>
              <a:spcAft>
                <a:spcPts val="1440"/>
              </a:spcAft>
            </a:pPr>
            <a:r>
              <a:rPr lang="en-US" sz="3600" dirty="0"/>
              <a:t>Proposed changes</a:t>
            </a:r>
          </a:p>
          <a:p>
            <a:pPr marL="1788414" lvl="3">
              <a:lnSpc>
                <a:spcPct val="150000"/>
              </a:lnSpc>
              <a:spcBef>
                <a:spcPts val="0"/>
              </a:spcBef>
              <a:spcAft>
                <a:spcPts val="1440"/>
              </a:spcAft>
            </a:pPr>
            <a:r>
              <a:rPr lang="en-US" sz="3600" u="sng" dirty="0"/>
              <a:t>Underlined if new or moved</a:t>
            </a:r>
          </a:p>
          <a:p>
            <a:pPr marL="1788414" lvl="3">
              <a:lnSpc>
                <a:spcPct val="150000"/>
              </a:lnSpc>
              <a:spcBef>
                <a:spcPts val="0"/>
              </a:spcBef>
              <a:spcAft>
                <a:spcPts val="1440"/>
              </a:spcAft>
            </a:pPr>
            <a:r>
              <a:rPr lang="en-US" sz="3600" strike="sngStrike" dirty="0"/>
              <a:t>Crossed out if removed</a:t>
            </a:r>
          </a:p>
          <a:p>
            <a:endParaRPr lang="en-US" dirty="0"/>
          </a:p>
        </p:txBody>
      </p:sp>
    </p:spTree>
    <p:extLst>
      <p:ext uri="{BB962C8B-B14F-4D97-AF65-F5344CB8AC3E}">
        <p14:creationId xmlns:p14="http://schemas.microsoft.com/office/powerpoint/2010/main" val="13419670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3677-153D-44AB-A439-8E7A2B1C8E02}"/>
              </a:ext>
            </a:extLst>
          </p:cNvPr>
          <p:cNvSpPr>
            <a:spLocks noGrp="1"/>
          </p:cNvSpPr>
          <p:nvPr>
            <p:ph type="title"/>
          </p:nvPr>
        </p:nvSpPr>
        <p:spPr>
          <a:xfrm>
            <a:off x="642551" y="430135"/>
            <a:ext cx="13167360" cy="769441"/>
          </a:xfrm>
        </p:spPr>
        <p:txBody>
          <a:bodyPr/>
          <a:lstStyle/>
          <a:p>
            <a:r>
              <a:rPr lang="en-US" dirty="0"/>
              <a:t>Ohio Administrative Code 3301-51-15</a:t>
            </a:r>
          </a:p>
        </p:txBody>
      </p:sp>
      <p:sp>
        <p:nvSpPr>
          <p:cNvPr id="4" name="Slide Number Placeholder 3">
            <a:extLst>
              <a:ext uri="{FF2B5EF4-FFF2-40B4-BE49-F238E27FC236}">
                <a16:creationId xmlns:a16="http://schemas.microsoft.com/office/drawing/2014/main" id="{F60FACFE-2080-4FCB-A238-098777BBFCEE}"/>
              </a:ext>
            </a:extLst>
          </p:cNvPr>
          <p:cNvSpPr>
            <a:spLocks noGrp="1"/>
          </p:cNvSpPr>
          <p:nvPr>
            <p:ph type="sldNum" sz="quarter" idx="12"/>
          </p:nvPr>
        </p:nvSpPr>
        <p:spPr/>
        <p:txBody>
          <a:bodyPr/>
          <a:lstStyle/>
          <a:p>
            <a:fld id="{6BA907D1-9C08-47F3-B047-6197268ACA7D}" type="slidenum">
              <a:rPr lang="en-US" smtClean="0"/>
              <a:pPr/>
              <a:t>6</a:t>
            </a:fld>
            <a:endParaRPr lang="en-US" dirty="0"/>
          </a:p>
        </p:txBody>
      </p:sp>
      <p:sp>
        <p:nvSpPr>
          <p:cNvPr id="5" name="TextBox 4">
            <a:extLst>
              <a:ext uri="{FF2B5EF4-FFF2-40B4-BE49-F238E27FC236}">
                <a16:creationId xmlns:a16="http://schemas.microsoft.com/office/drawing/2014/main" id="{5626EBC9-FC8F-4613-A532-F86D4DA12511}"/>
              </a:ext>
            </a:extLst>
          </p:cNvPr>
          <p:cNvSpPr txBox="1"/>
          <p:nvPr/>
        </p:nvSpPr>
        <p:spPr>
          <a:xfrm>
            <a:off x="1269570" y="2942522"/>
            <a:ext cx="12174582" cy="1488677"/>
          </a:xfrm>
          <a:prstGeom prst="rect">
            <a:avLst/>
          </a:prstGeom>
          <a:noFill/>
        </p:spPr>
        <p:txBody>
          <a:bodyPr wrap="square">
            <a:spAutoFit/>
          </a:bodyPr>
          <a:lstStyle/>
          <a:p>
            <a:pPr marR="0" algn="ctr">
              <a:lnSpc>
                <a:spcPct val="107000"/>
              </a:lnSpc>
              <a:spcBef>
                <a:spcPts val="0"/>
              </a:spcBef>
              <a:spcAft>
                <a:spcPts val="800"/>
              </a:spcAft>
            </a:pPr>
            <a:r>
              <a:rPr lang="en-US" sz="4400" b="1" dirty="0">
                <a:latin typeface="Arial" panose="020B0604020202020204" pitchFamily="34" charset="0"/>
                <a:ea typeface="Calibri" panose="020F0502020204030204" pitchFamily="34" charset="0"/>
                <a:cs typeface="Arial" panose="020B0604020202020204" pitchFamily="34" charset="0"/>
              </a:rPr>
              <a:t>Rule: 3301-51-15 </a:t>
            </a:r>
            <a:r>
              <a:rPr lang="en-US" sz="4400" dirty="0">
                <a:latin typeface="Arial" panose="020B0604020202020204" pitchFamily="34" charset="0"/>
                <a:ea typeface="Calibri" panose="020F0502020204030204" pitchFamily="34" charset="0"/>
                <a:cs typeface="Arial" panose="020B0604020202020204" pitchFamily="34" charset="0"/>
              </a:rPr>
              <a:t>Operating Standards for Identifying and Serving Students Who are Gifted</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4411753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0E6E3A-D75A-4071-AD84-8C6EA208320F}"/>
              </a:ext>
            </a:extLst>
          </p:cNvPr>
          <p:cNvSpPr>
            <a:spLocks noGrp="1"/>
          </p:cNvSpPr>
          <p:nvPr>
            <p:ph type="sldNum" sz="quarter" idx="12"/>
          </p:nvPr>
        </p:nvSpPr>
        <p:spPr/>
        <p:txBody>
          <a:bodyPr/>
          <a:lstStyle/>
          <a:p>
            <a:fld id="{79463015-ABDD-44E9-850F-7B4794200E02}" type="slidenum">
              <a:rPr lang="en-US" smtClean="0"/>
              <a:pPr/>
              <a:t>7</a:t>
            </a:fld>
            <a:endParaRPr lang="en-US" dirty="0"/>
          </a:p>
        </p:txBody>
      </p:sp>
      <p:sp>
        <p:nvSpPr>
          <p:cNvPr id="5" name="Title 1">
            <a:extLst>
              <a:ext uri="{FF2B5EF4-FFF2-40B4-BE49-F238E27FC236}">
                <a16:creationId xmlns:a16="http://schemas.microsoft.com/office/drawing/2014/main" id="{4BACB1CD-6DE1-4505-9037-7ECA0C74B79D}"/>
              </a:ext>
            </a:extLst>
          </p:cNvPr>
          <p:cNvSpPr>
            <a:spLocks noGrp="1"/>
          </p:cNvSpPr>
          <p:nvPr>
            <p:ph type="title"/>
          </p:nvPr>
        </p:nvSpPr>
        <p:spPr>
          <a:xfrm>
            <a:off x="731520" y="342130"/>
            <a:ext cx="13167360" cy="769441"/>
          </a:xfrm>
        </p:spPr>
        <p:txBody>
          <a:bodyPr/>
          <a:lstStyle/>
          <a:p>
            <a:r>
              <a:rPr lang="en-US" dirty="0"/>
              <a:t>Overview of 3301-51-15</a:t>
            </a:r>
          </a:p>
        </p:txBody>
      </p:sp>
      <p:sp>
        <p:nvSpPr>
          <p:cNvPr id="6" name="Content Placeholder 2">
            <a:extLst>
              <a:ext uri="{FF2B5EF4-FFF2-40B4-BE49-F238E27FC236}">
                <a16:creationId xmlns:a16="http://schemas.microsoft.com/office/drawing/2014/main" id="{FBDD93E9-2C88-4AF1-9C74-1464EFC98DA2}"/>
              </a:ext>
            </a:extLst>
          </p:cNvPr>
          <p:cNvSpPr>
            <a:spLocks noGrp="1"/>
          </p:cNvSpPr>
          <p:nvPr>
            <p:ph idx="1"/>
          </p:nvPr>
        </p:nvSpPr>
        <p:spPr>
          <a:xfrm>
            <a:off x="731520" y="1706880"/>
            <a:ext cx="13167360" cy="5659306"/>
          </a:xfrm>
        </p:spPr>
        <p:txBody>
          <a:bodyPr/>
          <a:lstStyle/>
          <a:p>
            <a:r>
              <a:rPr lang="en-US" sz="3600" dirty="0"/>
              <a:t>Establishes the minimum requirements for identifying and serving students who are gifted</a:t>
            </a:r>
          </a:p>
          <a:p>
            <a:pPr marL="0" indent="0">
              <a:buNone/>
            </a:pPr>
            <a:endParaRPr lang="en-US" sz="3600" dirty="0"/>
          </a:p>
          <a:p>
            <a:r>
              <a:rPr lang="en-US" sz="3600" dirty="0"/>
              <a:t>Defines and establishes the minimum requirements for gifted education personnel, including professional development for designated providers of gifted services</a:t>
            </a:r>
          </a:p>
        </p:txBody>
      </p:sp>
    </p:spTree>
    <p:extLst>
      <p:ext uri="{BB962C8B-B14F-4D97-AF65-F5344CB8AC3E}">
        <p14:creationId xmlns:p14="http://schemas.microsoft.com/office/powerpoint/2010/main" val="394728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0E6E3A-D75A-4071-AD84-8C6EA208320F}"/>
              </a:ext>
            </a:extLst>
          </p:cNvPr>
          <p:cNvSpPr>
            <a:spLocks noGrp="1"/>
          </p:cNvSpPr>
          <p:nvPr>
            <p:ph type="sldNum" sz="quarter" idx="12"/>
          </p:nvPr>
        </p:nvSpPr>
        <p:spPr/>
        <p:txBody>
          <a:bodyPr/>
          <a:lstStyle/>
          <a:p>
            <a:fld id="{79463015-ABDD-44E9-850F-7B4794200E02}" type="slidenum">
              <a:rPr lang="en-US" smtClean="0"/>
              <a:pPr/>
              <a:t>8</a:t>
            </a:fld>
            <a:endParaRPr lang="en-US" dirty="0"/>
          </a:p>
        </p:txBody>
      </p:sp>
      <p:sp>
        <p:nvSpPr>
          <p:cNvPr id="5" name="Title 1">
            <a:extLst>
              <a:ext uri="{FF2B5EF4-FFF2-40B4-BE49-F238E27FC236}">
                <a16:creationId xmlns:a16="http://schemas.microsoft.com/office/drawing/2014/main" id="{4BACB1CD-6DE1-4505-9037-7ECA0C74B79D}"/>
              </a:ext>
            </a:extLst>
          </p:cNvPr>
          <p:cNvSpPr>
            <a:spLocks noGrp="1"/>
          </p:cNvSpPr>
          <p:nvPr>
            <p:ph type="title"/>
          </p:nvPr>
        </p:nvSpPr>
        <p:spPr>
          <a:xfrm>
            <a:off x="731520" y="342130"/>
            <a:ext cx="13167360" cy="769441"/>
          </a:xfrm>
        </p:spPr>
        <p:txBody>
          <a:bodyPr/>
          <a:lstStyle/>
          <a:p>
            <a:r>
              <a:rPr lang="en-US" dirty="0"/>
              <a:t>Overview of 3301-51-15 Continued</a:t>
            </a:r>
          </a:p>
        </p:txBody>
      </p:sp>
      <p:sp>
        <p:nvSpPr>
          <p:cNvPr id="6" name="Content Placeholder 2">
            <a:extLst>
              <a:ext uri="{FF2B5EF4-FFF2-40B4-BE49-F238E27FC236}">
                <a16:creationId xmlns:a16="http://schemas.microsoft.com/office/drawing/2014/main" id="{FBDD93E9-2C88-4AF1-9C74-1464EFC98DA2}"/>
              </a:ext>
            </a:extLst>
          </p:cNvPr>
          <p:cNvSpPr>
            <a:spLocks noGrp="1"/>
          </p:cNvSpPr>
          <p:nvPr>
            <p:ph idx="1"/>
          </p:nvPr>
        </p:nvSpPr>
        <p:spPr>
          <a:xfrm>
            <a:off x="731520" y="1645920"/>
            <a:ext cx="13167360" cy="4133088"/>
          </a:xfrm>
        </p:spPr>
        <p:txBody>
          <a:bodyPr/>
          <a:lstStyle/>
          <a:p>
            <a:r>
              <a:rPr lang="en-US" sz="3600" dirty="0"/>
              <a:t>Defines and clarifies the requirements for public school districts regarding gifted identification plans, gifted education policies, and gifted service plans</a:t>
            </a:r>
          </a:p>
          <a:p>
            <a:pPr marL="0" indent="0">
              <a:buNone/>
            </a:pPr>
            <a:endParaRPr lang="en-US" sz="3600" dirty="0"/>
          </a:p>
          <a:p>
            <a:r>
              <a:rPr lang="en-US" sz="3600" dirty="0"/>
              <a:t>Establishes and defines the role of the Gifted Advisory Council </a:t>
            </a:r>
          </a:p>
        </p:txBody>
      </p:sp>
    </p:spTree>
    <p:extLst>
      <p:ext uri="{BB962C8B-B14F-4D97-AF65-F5344CB8AC3E}">
        <p14:creationId xmlns:p14="http://schemas.microsoft.com/office/powerpoint/2010/main" val="218087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EDC4-207C-4E09-A206-0A9BB7814902}"/>
              </a:ext>
            </a:extLst>
          </p:cNvPr>
          <p:cNvSpPr>
            <a:spLocks noGrp="1"/>
          </p:cNvSpPr>
          <p:nvPr>
            <p:ph type="title"/>
          </p:nvPr>
        </p:nvSpPr>
        <p:spPr>
          <a:xfrm>
            <a:off x="731520" y="169820"/>
            <a:ext cx="13167360" cy="769441"/>
          </a:xfrm>
        </p:spPr>
        <p:txBody>
          <a:bodyPr/>
          <a:lstStyle/>
          <a:p>
            <a:r>
              <a:rPr lang="en-US" dirty="0"/>
              <a:t>Proposed Revisions</a:t>
            </a:r>
          </a:p>
        </p:txBody>
      </p:sp>
      <p:sp>
        <p:nvSpPr>
          <p:cNvPr id="3" name="Content Placeholder 2">
            <a:extLst>
              <a:ext uri="{FF2B5EF4-FFF2-40B4-BE49-F238E27FC236}">
                <a16:creationId xmlns:a16="http://schemas.microsoft.com/office/drawing/2014/main" id="{1F6BD31D-1F7E-4951-8137-E9FCABDE991B}"/>
              </a:ext>
            </a:extLst>
          </p:cNvPr>
          <p:cNvSpPr>
            <a:spLocks noGrp="1"/>
          </p:cNvSpPr>
          <p:nvPr>
            <p:ph idx="1"/>
          </p:nvPr>
        </p:nvSpPr>
        <p:spPr>
          <a:xfrm>
            <a:off x="731520" y="1487424"/>
            <a:ext cx="13167360" cy="5597766"/>
          </a:xfrm>
        </p:spPr>
        <p:txBody>
          <a:bodyPr/>
          <a:lstStyle/>
          <a:p>
            <a:pPr marL="272034" indent="-272034"/>
            <a:r>
              <a:rPr lang="en-US" sz="3600" dirty="0"/>
              <a:t>Removed duplicative language found in Ohio Revised Code</a:t>
            </a:r>
          </a:p>
          <a:p>
            <a:pPr marL="0" indent="0">
              <a:buNone/>
            </a:pPr>
            <a:r>
              <a:rPr lang="en-US" sz="3600" dirty="0">
                <a:latin typeface="Arial" panose="020B0604020202020204" pitchFamily="34" charset="0"/>
                <a:cs typeface="Arial" panose="020B0604020202020204" pitchFamily="34" charset="0"/>
              </a:rPr>
              <a:t> </a:t>
            </a:r>
          </a:p>
          <a:p>
            <a:pPr marL="272034" indent="-272034"/>
            <a:r>
              <a:rPr lang="en-US" sz="3600" dirty="0"/>
              <a:t>Added clarifying language throughout</a:t>
            </a:r>
          </a:p>
          <a:p>
            <a:pPr marL="0" indent="0">
              <a:buNone/>
            </a:pPr>
            <a:endParaRPr lang="en-US" sz="3600" dirty="0"/>
          </a:p>
          <a:p>
            <a:pPr marL="272034" indent="-272034"/>
            <a:r>
              <a:rPr lang="en-US" sz="3600" dirty="0"/>
              <a:t>Revised some requirements for whole grade screenings, written education plans, and gifted education professional development</a:t>
            </a:r>
          </a:p>
          <a:p>
            <a:pPr marL="0" indent="0">
              <a:buNone/>
            </a:pPr>
            <a:endParaRPr lang="en-US" dirty="0"/>
          </a:p>
        </p:txBody>
      </p:sp>
    </p:spTree>
    <p:extLst>
      <p:ext uri="{BB962C8B-B14F-4D97-AF65-F5344CB8AC3E}">
        <p14:creationId xmlns:p14="http://schemas.microsoft.com/office/powerpoint/2010/main" val="423810439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ifted Rule Stakeholder Feedback PPT " id="{0336A397-4128-4442-B652-A01AA6BC8E30}" vid="{B64A73D8-4436-45BF-A701-DAFDABBD75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EB8EEA646BD742AE6CDD49A3B2DCDE" ma:contentTypeVersion="4" ma:contentTypeDescription="Create a new document." ma:contentTypeScope="" ma:versionID="37a3f2271210e3c4439362d944626fb6">
  <xsd:schema xmlns:xsd="http://www.w3.org/2001/XMLSchema" xmlns:xs="http://www.w3.org/2001/XMLSchema" xmlns:p="http://schemas.microsoft.com/office/2006/metadata/properties" xmlns:ns2="455fa5d9-cfaa-4410-b49f-3bab87e8b0ed" xmlns:ns3="43eaf96c-2add-4c51-a48b-9b0d9af8eab9" targetNamespace="http://schemas.microsoft.com/office/2006/metadata/properties" ma:root="true" ma:fieldsID="dd78d08aa44cf53ec94cc1cbc83279ed" ns2:_="" ns3:_="">
    <xsd:import namespace="455fa5d9-cfaa-4410-b49f-3bab87e8b0ed"/>
    <xsd:import namespace="43eaf96c-2add-4c51-a48b-9b0d9af8ea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fa5d9-cfaa-4410-b49f-3bab87e8b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af96c-2add-4c51-a48b-9b0d9af8ea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3eaf96c-2add-4c51-a48b-9b0d9af8eab9">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1EBA3D-C84D-43D8-882A-75E1FC26A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5fa5d9-cfaa-4410-b49f-3bab87e8b0ed"/>
    <ds:schemaRef ds:uri="43eaf96c-2add-4c51-a48b-9b0d9af8e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B47231-DCB6-4740-AF68-2D7BC9EA8043}">
  <ds:schemaRefs>
    <ds:schemaRef ds:uri="http://purl.org/dc/dcmitype/"/>
    <ds:schemaRef ds:uri="http://schemas.openxmlformats.org/package/2006/metadata/core-properties"/>
    <ds:schemaRef ds:uri="http://purl.org/dc/elements/1.1/"/>
    <ds:schemaRef ds:uri="http://www.w3.org/XML/1998/namespace"/>
    <ds:schemaRef ds:uri="http://schemas.microsoft.com/office/2006/documentManagement/types"/>
    <ds:schemaRef ds:uri="455fa5d9-cfaa-4410-b49f-3bab87e8b0ed"/>
    <ds:schemaRef ds:uri="43eaf96c-2add-4c51-a48b-9b0d9af8eab9"/>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F90C8B3-D973-447D-885F-36B6C1CA91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Gifted Rule Stakeholder Feedback PPT_</Template>
  <TotalTime>214</TotalTime>
  <Words>912</Words>
  <Application>Microsoft Office PowerPoint</Application>
  <PresentationFormat>Custom</PresentationFormat>
  <Paragraphs>118</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Office for Exceptional Children  Gifted Stakeholder Meeting</vt:lpstr>
      <vt:lpstr>Welcome and Introductions</vt:lpstr>
      <vt:lpstr>Group Norms</vt:lpstr>
      <vt:lpstr>Purpose and Expectations</vt:lpstr>
      <vt:lpstr>Document Viewing</vt:lpstr>
      <vt:lpstr>Ohio Administrative Code 3301-51-15</vt:lpstr>
      <vt:lpstr>Overview of 3301-51-15</vt:lpstr>
      <vt:lpstr>Overview of 3301-51-15 Continued</vt:lpstr>
      <vt:lpstr>Proposed Revisions</vt:lpstr>
      <vt:lpstr>Proposed Revisions Continued</vt:lpstr>
      <vt:lpstr>Facilitated Discussion Questions</vt:lpstr>
      <vt:lpstr>Current Revision Timeline</vt:lpstr>
      <vt:lpstr>Questions</vt:lpstr>
      <vt:lpstr>PowerPoint Presentation</vt:lpstr>
      <vt:lpstr>Share your learning  community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for Exceptional Children Virtual Gifted Stakeholder Meeting</dc:title>
  <dc:creator>Lohr, Maria</dc:creator>
  <cp:lastModifiedBy>Arledge, Elizabeth</cp:lastModifiedBy>
  <cp:revision>4</cp:revision>
  <dcterms:created xsi:type="dcterms:W3CDTF">2022-09-15T20:57:47Z</dcterms:created>
  <dcterms:modified xsi:type="dcterms:W3CDTF">2022-09-28T12:34:58Z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0x010100BAEB8EEA646BD742AE6CDD49A3B2DCDE</vt:lpwstr>
  </property>
  <property fmtid="{D5CDD505-2E9C-101B-9397-08002B2CF9AE}" pid="3" name="Order">
    <vt:r8>1824900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