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75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54847" y="4991094"/>
            <a:ext cx="817880" cy="2147570"/>
          </a:xfrm>
          <a:custGeom>
            <a:avLst/>
            <a:gdLst/>
            <a:ahLst/>
            <a:cxnLst/>
            <a:rect l="l" t="t" r="r" b="b"/>
            <a:pathLst>
              <a:path w="817879" h="2147570">
                <a:moveTo>
                  <a:pt x="0" y="2147036"/>
                </a:moveTo>
                <a:lnTo>
                  <a:pt x="817257" y="0"/>
                </a:lnTo>
              </a:path>
            </a:pathLst>
          </a:custGeom>
          <a:ln w="38100">
            <a:solidFill>
              <a:srgbClr val="9E9E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189079" y="4797698"/>
            <a:ext cx="304800" cy="332105"/>
          </a:xfrm>
          <a:custGeom>
            <a:avLst/>
            <a:gdLst/>
            <a:ahLst/>
            <a:cxnLst/>
            <a:rect l="l" t="t" r="r" b="b"/>
            <a:pathLst>
              <a:path w="304800" h="332104">
                <a:moveTo>
                  <a:pt x="256641" y="0"/>
                </a:moveTo>
                <a:lnTo>
                  <a:pt x="225486" y="34113"/>
                </a:lnTo>
                <a:lnTo>
                  <a:pt x="191177" y="68798"/>
                </a:lnTo>
                <a:lnTo>
                  <a:pt x="154506" y="103058"/>
                </a:lnTo>
                <a:lnTo>
                  <a:pt x="116262" y="135894"/>
                </a:lnTo>
                <a:lnTo>
                  <a:pt x="77236" y="166309"/>
                </a:lnTo>
                <a:lnTo>
                  <a:pt x="38218" y="193306"/>
                </a:lnTo>
                <a:lnTo>
                  <a:pt x="0" y="215887"/>
                </a:lnTo>
                <a:lnTo>
                  <a:pt x="173355" y="218782"/>
                </a:lnTo>
                <a:lnTo>
                  <a:pt x="304761" y="331901"/>
                </a:lnTo>
                <a:lnTo>
                  <a:pt x="291229" y="289619"/>
                </a:lnTo>
                <a:lnTo>
                  <a:pt x="280039" y="243509"/>
                </a:lnTo>
                <a:lnTo>
                  <a:pt x="271118" y="194842"/>
                </a:lnTo>
                <a:lnTo>
                  <a:pt x="264392" y="144887"/>
                </a:lnTo>
                <a:lnTo>
                  <a:pt x="259786" y="94915"/>
                </a:lnTo>
                <a:lnTo>
                  <a:pt x="257227" y="46196"/>
                </a:lnTo>
                <a:lnTo>
                  <a:pt x="256641" y="0"/>
                </a:lnTo>
                <a:close/>
              </a:path>
            </a:pathLst>
          </a:custGeom>
          <a:solidFill>
            <a:srgbClr val="9E9E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692900" y="2875140"/>
            <a:ext cx="1162685" cy="1202055"/>
          </a:xfrm>
          <a:custGeom>
            <a:avLst/>
            <a:gdLst/>
            <a:ahLst/>
            <a:cxnLst/>
            <a:rect l="l" t="t" r="r" b="b"/>
            <a:pathLst>
              <a:path w="1162684" h="1202054">
                <a:moveTo>
                  <a:pt x="0" y="1201559"/>
                </a:moveTo>
                <a:lnTo>
                  <a:pt x="1162329" y="0"/>
                </a:lnTo>
              </a:path>
            </a:pathLst>
          </a:custGeom>
          <a:ln w="38100">
            <a:solidFill>
              <a:srgbClr val="9E9E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678173" y="2726395"/>
            <a:ext cx="321310" cy="324485"/>
          </a:xfrm>
          <a:custGeom>
            <a:avLst/>
            <a:gdLst/>
            <a:ahLst/>
            <a:cxnLst/>
            <a:rect l="l" t="t" r="r" b="b"/>
            <a:pathLst>
              <a:path w="321309" h="324485">
                <a:moveTo>
                  <a:pt x="320941" y="0"/>
                </a:moveTo>
                <a:lnTo>
                  <a:pt x="278865" y="19078"/>
                </a:lnTo>
                <a:lnTo>
                  <a:pt x="233665" y="37438"/>
                </a:lnTo>
                <a:lnTo>
                  <a:pt x="186460" y="54476"/>
                </a:lnTo>
                <a:lnTo>
                  <a:pt x="138371" y="69584"/>
                </a:lnTo>
                <a:lnTo>
                  <a:pt x="90519" y="82159"/>
                </a:lnTo>
                <a:lnTo>
                  <a:pt x="44021" y="91593"/>
                </a:lnTo>
                <a:lnTo>
                  <a:pt x="0" y="97282"/>
                </a:lnTo>
                <a:lnTo>
                  <a:pt x="158178" y="168262"/>
                </a:lnTo>
                <a:lnTo>
                  <a:pt x="234365" y="324002"/>
                </a:lnTo>
                <a:lnTo>
                  <a:pt x="238595" y="279815"/>
                </a:lnTo>
                <a:lnTo>
                  <a:pt x="246484" y="233029"/>
                </a:lnTo>
                <a:lnTo>
                  <a:pt x="257465" y="184785"/>
                </a:lnTo>
                <a:lnTo>
                  <a:pt x="270969" y="136221"/>
                </a:lnTo>
                <a:lnTo>
                  <a:pt x="286429" y="88476"/>
                </a:lnTo>
                <a:lnTo>
                  <a:pt x="303276" y="42689"/>
                </a:lnTo>
                <a:lnTo>
                  <a:pt x="320941" y="0"/>
                </a:lnTo>
                <a:close/>
              </a:path>
            </a:pathLst>
          </a:custGeom>
          <a:solidFill>
            <a:srgbClr val="9E9E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747908" y="3991433"/>
            <a:ext cx="8255" cy="728345"/>
          </a:xfrm>
          <a:custGeom>
            <a:avLst/>
            <a:gdLst/>
            <a:ahLst/>
            <a:cxnLst/>
            <a:rect l="l" t="t" r="r" b="b"/>
            <a:pathLst>
              <a:path w="8255" h="728345">
                <a:moveTo>
                  <a:pt x="8089" y="0"/>
                </a:moveTo>
                <a:lnTo>
                  <a:pt x="0" y="728027"/>
                </a:lnTo>
              </a:path>
            </a:pathLst>
          </a:custGeom>
          <a:ln w="38100">
            <a:solidFill>
              <a:srgbClr val="9E9E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585826" y="4631528"/>
            <a:ext cx="326390" cy="295275"/>
          </a:xfrm>
          <a:custGeom>
            <a:avLst/>
            <a:gdLst/>
            <a:ahLst/>
            <a:cxnLst/>
            <a:rect l="l" t="t" r="r" b="b"/>
            <a:pathLst>
              <a:path w="326389" h="295275">
                <a:moveTo>
                  <a:pt x="0" y="0"/>
                </a:moveTo>
                <a:lnTo>
                  <a:pt x="27297" y="35004"/>
                </a:lnTo>
                <a:lnTo>
                  <a:pt x="53719" y="74413"/>
                </a:lnTo>
                <a:lnTo>
                  <a:pt x="78897" y="117007"/>
                </a:lnTo>
                <a:lnTo>
                  <a:pt x="102462" y="161569"/>
                </a:lnTo>
                <a:lnTo>
                  <a:pt x="124043" y="206879"/>
                </a:lnTo>
                <a:lnTo>
                  <a:pt x="143272" y="251718"/>
                </a:lnTo>
                <a:lnTo>
                  <a:pt x="159778" y="294868"/>
                </a:lnTo>
                <a:lnTo>
                  <a:pt x="177234" y="252091"/>
                </a:lnTo>
                <a:lnTo>
                  <a:pt x="197452" y="207687"/>
                </a:lnTo>
                <a:lnTo>
                  <a:pt x="220036" y="162868"/>
                </a:lnTo>
                <a:lnTo>
                  <a:pt x="244587" y="118842"/>
                </a:lnTo>
                <a:lnTo>
                  <a:pt x="270708" y="76819"/>
                </a:lnTo>
                <a:lnTo>
                  <a:pt x="281996" y="60769"/>
                </a:lnTo>
                <a:lnTo>
                  <a:pt x="162382" y="60769"/>
                </a:lnTo>
                <a:lnTo>
                  <a:pt x="0" y="0"/>
                </a:lnTo>
                <a:close/>
              </a:path>
              <a:path w="326389" h="295275">
                <a:moveTo>
                  <a:pt x="326072" y="3619"/>
                </a:moveTo>
                <a:lnTo>
                  <a:pt x="162382" y="60769"/>
                </a:lnTo>
                <a:lnTo>
                  <a:pt x="281996" y="60769"/>
                </a:lnTo>
                <a:lnTo>
                  <a:pt x="298003" y="38008"/>
                </a:lnTo>
                <a:lnTo>
                  <a:pt x="326072" y="3619"/>
                </a:lnTo>
                <a:close/>
              </a:path>
            </a:pathLst>
          </a:custGeom>
          <a:solidFill>
            <a:srgbClr val="9E9E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2184722" y="3627424"/>
            <a:ext cx="2976880" cy="421005"/>
          </a:xfrm>
          <a:custGeom>
            <a:avLst/>
            <a:gdLst/>
            <a:ahLst/>
            <a:cxnLst/>
            <a:rect l="l" t="t" r="r" b="b"/>
            <a:pathLst>
              <a:path w="2976879" h="421004">
                <a:moveTo>
                  <a:pt x="0" y="0"/>
                </a:moveTo>
                <a:lnTo>
                  <a:pt x="2976816" y="420623"/>
                </a:lnTo>
              </a:path>
            </a:pathLst>
          </a:custGeom>
          <a:ln w="38100">
            <a:solidFill>
              <a:srgbClr val="9E9E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053440" y="3874559"/>
            <a:ext cx="313055" cy="323215"/>
          </a:xfrm>
          <a:custGeom>
            <a:avLst/>
            <a:gdLst/>
            <a:ahLst/>
            <a:cxnLst/>
            <a:rect l="l" t="t" r="r" b="b"/>
            <a:pathLst>
              <a:path w="313054" h="323214">
                <a:moveTo>
                  <a:pt x="45618" y="0"/>
                </a:moveTo>
                <a:lnTo>
                  <a:pt x="81203" y="169697"/>
                </a:lnTo>
                <a:lnTo>
                  <a:pt x="0" y="322872"/>
                </a:lnTo>
                <a:lnTo>
                  <a:pt x="38233" y="300320"/>
                </a:lnTo>
                <a:lnTo>
                  <a:pt x="80720" y="279201"/>
                </a:lnTo>
                <a:lnTo>
                  <a:pt x="126203" y="259724"/>
                </a:lnTo>
                <a:lnTo>
                  <a:pt x="173429" y="242100"/>
                </a:lnTo>
                <a:lnTo>
                  <a:pt x="221141" y="226537"/>
                </a:lnTo>
                <a:lnTo>
                  <a:pt x="268085" y="213246"/>
                </a:lnTo>
                <a:lnTo>
                  <a:pt x="313004" y="202437"/>
                </a:lnTo>
                <a:lnTo>
                  <a:pt x="272836" y="179618"/>
                </a:lnTo>
                <a:lnTo>
                  <a:pt x="231411" y="153849"/>
                </a:lnTo>
                <a:lnTo>
                  <a:pt x="189878" y="125680"/>
                </a:lnTo>
                <a:lnTo>
                  <a:pt x="149383" y="95661"/>
                </a:lnTo>
                <a:lnTo>
                  <a:pt x="111076" y="64341"/>
                </a:lnTo>
                <a:lnTo>
                  <a:pt x="76105" y="32271"/>
                </a:lnTo>
                <a:lnTo>
                  <a:pt x="45618" y="0"/>
                </a:lnTo>
                <a:close/>
              </a:path>
            </a:pathLst>
          </a:custGeom>
          <a:solidFill>
            <a:srgbClr val="9E9E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060325" y="2454492"/>
            <a:ext cx="81280" cy="372110"/>
          </a:xfrm>
          <a:custGeom>
            <a:avLst/>
            <a:gdLst/>
            <a:ahLst/>
            <a:cxnLst/>
            <a:rect l="l" t="t" r="r" b="b"/>
            <a:pathLst>
              <a:path w="81280" h="372110">
                <a:moveTo>
                  <a:pt x="0" y="0"/>
                </a:moveTo>
                <a:lnTo>
                  <a:pt x="80899" y="372110"/>
                </a:lnTo>
              </a:path>
            </a:pathLst>
          </a:custGeom>
          <a:ln w="38100">
            <a:solidFill>
              <a:srgbClr val="9E9E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963603" y="2707801"/>
            <a:ext cx="318770" cy="321310"/>
          </a:xfrm>
          <a:custGeom>
            <a:avLst/>
            <a:gdLst/>
            <a:ahLst/>
            <a:cxnLst/>
            <a:rect l="l" t="t" r="r" b="b"/>
            <a:pathLst>
              <a:path w="318769" h="321310">
                <a:moveTo>
                  <a:pt x="0" y="69278"/>
                </a:moveTo>
                <a:lnTo>
                  <a:pt x="34424" y="97303"/>
                </a:lnTo>
                <a:lnTo>
                  <a:pt x="68978" y="129815"/>
                </a:lnTo>
                <a:lnTo>
                  <a:pt x="103030" y="165709"/>
                </a:lnTo>
                <a:lnTo>
                  <a:pt x="135948" y="203882"/>
                </a:lnTo>
                <a:lnTo>
                  <a:pt x="167099" y="243227"/>
                </a:lnTo>
                <a:lnTo>
                  <a:pt x="195853" y="282640"/>
                </a:lnTo>
                <a:lnTo>
                  <a:pt x="221576" y="321017"/>
                </a:lnTo>
                <a:lnTo>
                  <a:pt x="229040" y="275424"/>
                </a:lnTo>
                <a:lnTo>
                  <a:pt x="238834" y="227630"/>
                </a:lnTo>
                <a:lnTo>
                  <a:pt x="250840" y="178902"/>
                </a:lnTo>
                <a:lnTo>
                  <a:pt x="264942" y="130508"/>
                </a:lnTo>
                <a:lnTo>
                  <a:pt x="278083" y="92265"/>
                </a:lnTo>
                <a:lnTo>
                  <a:pt x="171843" y="92265"/>
                </a:lnTo>
                <a:lnTo>
                  <a:pt x="0" y="69278"/>
                </a:lnTo>
                <a:close/>
              </a:path>
              <a:path w="318769" h="321310">
                <a:moveTo>
                  <a:pt x="318643" y="0"/>
                </a:moveTo>
                <a:lnTo>
                  <a:pt x="171843" y="92265"/>
                </a:lnTo>
                <a:lnTo>
                  <a:pt x="278083" y="92265"/>
                </a:lnTo>
                <a:lnTo>
                  <a:pt x="281021" y="83715"/>
                </a:lnTo>
                <a:lnTo>
                  <a:pt x="298960" y="39789"/>
                </a:lnTo>
                <a:lnTo>
                  <a:pt x="318643" y="0"/>
                </a:lnTo>
                <a:close/>
              </a:path>
            </a:pathLst>
          </a:custGeom>
          <a:solidFill>
            <a:srgbClr val="9E9E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88453" y="61155"/>
            <a:ext cx="4481492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bject 62"/>
          <p:cNvSpPr txBox="1"/>
          <p:nvPr/>
        </p:nvSpPr>
        <p:spPr>
          <a:xfrm>
            <a:off x="754298" y="6136455"/>
            <a:ext cx="5842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1" dirty="0">
                <a:solidFill>
                  <a:schemeClr val="bg1">
                    <a:lumMod val="85000"/>
                  </a:schemeClr>
                </a:solidFill>
                <a:latin typeface="Arial Black"/>
                <a:cs typeface="Arial Black"/>
              </a:rPr>
              <a:t>?</a:t>
            </a:r>
            <a:endParaRPr sz="7200" dirty="0">
              <a:solidFill>
                <a:schemeClr val="bg1">
                  <a:lumMod val="8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12563" y="4404307"/>
            <a:ext cx="5842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1" dirty="0">
                <a:solidFill>
                  <a:schemeClr val="bg1">
                    <a:lumMod val="85000"/>
                  </a:schemeClr>
                </a:solidFill>
                <a:latin typeface="Arial Black"/>
                <a:cs typeface="Arial Black"/>
              </a:rPr>
              <a:t>?</a:t>
            </a:r>
            <a:endParaRPr sz="7200" dirty="0">
              <a:solidFill>
                <a:schemeClr val="bg1">
                  <a:lumMod val="8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212738" y="2832534"/>
            <a:ext cx="5842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1" dirty="0">
                <a:solidFill>
                  <a:schemeClr val="bg1">
                    <a:lumMod val="85000"/>
                  </a:schemeClr>
                </a:solidFill>
                <a:latin typeface="Arial Black"/>
                <a:cs typeface="Arial Black"/>
              </a:rPr>
              <a:t>?</a:t>
            </a:r>
            <a:endParaRPr sz="7200" dirty="0">
              <a:solidFill>
                <a:schemeClr val="bg1">
                  <a:lumMod val="8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7911703" y="4988864"/>
            <a:ext cx="328295" cy="328295"/>
          </a:xfrm>
          <a:custGeom>
            <a:avLst/>
            <a:gdLst/>
            <a:ahLst/>
            <a:cxnLst/>
            <a:rect l="l" t="t" r="r" b="b"/>
            <a:pathLst>
              <a:path w="328295" h="328295">
                <a:moveTo>
                  <a:pt x="164117" y="328235"/>
                </a:moveTo>
                <a:lnTo>
                  <a:pt x="120487" y="322372"/>
                </a:lnTo>
                <a:lnTo>
                  <a:pt x="81283" y="305826"/>
                </a:lnTo>
                <a:lnTo>
                  <a:pt x="48068" y="280163"/>
                </a:lnTo>
                <a:lnTo>
                  <a:pt x="22406" y="246947"/>
                </a:lnTo>
                <a:lnTo>
                  <a:pt x="5862" y="207744"/>
                </a:lnTo>
                <a:lnTo>
                  <a:pt x="0" y="164117"/>
                </a:lnTo>
                <a:lnTo>
                  <a:pt x="5862" y="120493"/>
                </a:lnTo>
                <a:lnTo>
                  <a:pt x="22406" y="81291"/>
                </a:lnTo>
                <a:lnTo>
                  <a:pt x="48068" y="48074"/>
                </a:lnTo>
                <a:lnTo>
                  <a:pt x="81283" y="22410"/>
                </a:lnTo>
                <a:lnTo>
                  <a:pt x="120487" y="5863"/>
                </a:lnTo>
                <a:lnTo>
                  <a:pt x="164117" y="0"/>
                </a:lnTo>
                <a:lnTo>
                  <a:pt x="207747" y="5863"/>
                </a:lnTo>
                <a:lnTo>
                  <a:pt x="246951" y="22410"/>
                </a:lnTo>
                <a:lnTo>
                  <a:pt x="280167" y="48074"/>
                </a:lnTo>
                <a:lnTo>
                  <a:pt x="305828" y="81291"/>
                </a:lnTo>
                <a:lnTo>
                  <a:pt x="322372" y="120493"/>
                </a:lnTo>
                <a:lnTo>
                  <a:pt x="328235" y="164117"/>
                </a:lnTo>
                <a:lnTo>
                  <a:pt x="322372" y="207744"/>
                </a:lnTo>
                <a:lnTo>
                  <a:pt x="305828" y="246947"/>
                </a:lnTo>
                <a:lnTo>
                  <a:pt x="280167" y="280163"/>
                </a:lnTo>
                <a:lnTo>
                  <a:pt x="246951" y="305826"/>
                </a:lnTo>
                <a:lnTo>
                  <a:pt x="207747" y="322372"/>
                </a:lnTo>
                <a:lnTo>
                  <a:pt x="164117" y="3282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8446814" y="322548"/>
            <a:ext cx="5842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7200" b="1" dirty="0">
                <a:solidFill>
                  <a:schemeClr val="bg1">
                    <a:lumMod val="85000"/>
                  </a:schemeClr>
                </a:solidFill>
                <a:latin typeface="Arial Black"/>
                <a:cs typeface="Arial Black"/>
              </a:rPr>
              <a:t>?</a:t>
            </a:r>
            <a:endParaRPr sz="7200" dirty="0">
              <a:solidFill>
                <a:schemeClr val="bg1">
                  <a:lumMod val="8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699723" y="3073387"/>
            <a:ext cx="5842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1" dirty="0">
                <a:solidFill>
                  <a:schemeClr val="bg1">
                    <a:lumMod val="85000"/>
                  </a:schemeClr>
                </a:solidFill>
                <a:latin typeface="Arial Black"/>
                <a:cs typeface="Arial Black"/>
              </a:rPr>
              <a:t>?</a:t>
            </a:r>
            <a:endParaRPr sz="7200" dirty="0">
              <a:solidFill>
                <a:schemeClr val="bg1">
                  <a:lumMod val="8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51410" y="3204641"/>
            <a:ext cx="365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15" dirty="0">
                <a:solidFill>
                  <a:srgbClr val="C00000"/>
                </a:solidFill>
                <a:latin typeface="Arial"/>
                <a:cs typeface="Arial"/>
              </a:rPr>
              <a:t>Does</a:t>
            </a:r>
            <a:endParaRPr sz="11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45072" y="3369767"/>
            <a:ext cx="77851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15" dirty="0">
                <a:solidFill>
                  <a:srgbClr val="C00000"/>
                </a:solidFill>
                <a:latin typeface="Arial"/>
                <a:cs typeface="Arial"/>
              </a:rPr>
              <a:t>parent</a:t>
            </a:r>
            <a:r>
              <a:rPr sz="1100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spc="15" dirty="0">
                <a:solidFill>
                  <a:srgbClr val="C00000"/>
                </a:solidFill>
                <a:latin typeface="Arial"/>
                <a:cs typeface="Arial"/>
              </a:rPr>
              <a:t>wish</a:t>
            </a:r>
            <a:endParaRPr sz="11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88583" y="3534892"/>
            <a:ext cx="129159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5" dirty="0">
                <a:solidFill>
                  <a:srgbClr val="C00000"/>
                </a:solidFill>
                <a:latin typeface="Arial"/>
                <a:cs typeface="Arial"/>
              </a:rPr>
              <a:t>to </a:t>
            </a:r>
            <a:r>
              <a:rPr sz="1100" spc="10" dirty="0">
                <a:solidFill>
                  <a:srgbClr val="C00000"/>
                </a:solidFill>
                <a:latin typeface="Arial"/>
                <a:cs typeface="Arial"/>
              </a:rPr>
              <a:t>withdraw</a:t>
            </a:r>
            <a:r>
              <a:rPr sz="1100" spc="25" dirty="0">
                <a:solidFill>
                  <a:srgbClr val="C00000"/>
                </a:solidFill>
                <a:latin typeface="Arial"/>
                <a:cs typeface="Arial"/>
              </a:rPr>
              <a:t> student</a:t>
            </a:r>
            <a:endParaRPr sz="11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74080" y="3700017"/>
            <a:ext cx="112077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10" dirty="0">
                <a:solidFill>
                  <a:srgbClr val="C00000"/>
                </a:solidFill>
                <a:latin typeface="Arial"/>
                <a:cs typeface="Arial"/>
              </a:rPr>
              <a:t>from</a:t>
            </a:r>
            <a:r>
              <a:rPr sz="1100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spc="15" dirty="0">
                <a:solidFill>
                  <a:srgbClr val="C00000"/>
                </a:solidFill>
                <a:latin typeface="Arial"/>
                <a:cs typeface="Arial"/>
              </a:rPr>
              <a:t>accelerated</a:t>
            </a:r>
            <a:endParaRPr sz="11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64212" y="3865143"/>
            <a:ext cx="78295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15" dirty="0">
                <a:solidFill>
                  <a:srgbClr val="C00000"/>
                </a:solidFill>
                <a:latin typeface="Arial"/>
                <a:cs typeface="Arial"/>
              </a:rPr>
              <a:t>placement?</a:t>
            </a:r>
            <a:endParaRPr sz="11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416440" y="2721439"/>
            <a:ext cx="32384" cy="347980"/>
          </a:xfrm>
          <a:custGeom>
            <a:avLst/>
            <a:gdLst/>
            <a:ahLst/>
            <a:cxnLst/>
            <a:rect l="l" t="t" r="r" b="b"/>
            <a:pathLst>
              <a:path w="32384" h="347980">
                <a:moveTo>
                  <a:pt x="32359" y="0"/>
                </a:moveTo>
                <a:lnTo>
                  <a:pt x="0" y="347840"/>
                </a:lnTo>
              </a:path>
            </a:pathLst>
          </a:custGeom>
          <a:ln w="38100">
            <a:solidFill>
              <a:srgbClr val="9E9E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262077" y="2968414"/>
            <a:ext cx="325120" cy="307340"/>
          </a:xfrm>
          <a:custGeom>
            <a:avLst/>
            <a:gdLst/>
            <a:ahLst/>
            <a:cxnLst/>
            <a:rect l="l" t="t" r="r" b="b"/>
            <a:pathLst>
              <a:path w="325120" h="307339">
                <a:moveTo>
                  <a:pt x="0" y="0"/>
                </a:moveTo>
                <a:lnTo>
                  <a:pt x="24353" y="37118"/>
                </a:lnTo>
                <a:lnTo>
                  <a:pt x="47474" y="78552"/>
                </a:lnTo>
                <a:lnTo>
                  <a:pt x="69096" y="123057"/>
                </a:lnTo>
                <a:lnTo>
                  <a:pt x="88949" y="169391"/>
                </a:lnTo>
                <a:lnTo>
                  <a:pt x="106763" y="216308"/>
                </a:lnTo>
                <a:lnTo>
                  <a:pt x="122271" y="262566"/>
                </a:lnTo>
                <a:lnTo>
                  <a:pt x="135204" y="306920"/>
                </a:lnTo>
                <a:lnTo>
                  <a:pt x="156086" y="265708"/>
                </a:lnTo>
                <a:lnTo>
                  <a:pt x="179855" y="223102"/>
                </a:lnTo>
                <a:lnTo>
                  <a:pt x="206016" y="180275"/>
                </a:lnTo>
                <a:lnTo>
                  <a:pt x="234075" y="138399"/>
                </a:lnTo>
                <a:lnTo>
                  <a:pt x="263537" y="98646"/>
                </a:lnTo>
                <a:lnTo>
                  <a:pt x="284214" y="73825"/>
                </a:lnTo>
                <a:lnTo>
                  <a:pt x="156883" y="73825"/>
                </a:lnTo>
                <a:lnTo>
                  <a:pt x="0" y="0"/>
                </a:lnTo>
                <a:close/>
              </a:path>
              <a:path w="325120" h="307339">
                <a:moveTo>
                  <a:pt x="324688" y="30200"/>
                </a:moveTo>
                <a:lnTo>
                  <a:pt x="156883" y="73825"/>
                </a:lnTo>
                <a:lnTo>
                  <a:pt x="284214" y="73825"/>
                </a:lnTo>
                <a:lnTo>
                  <a:pt x="293906" y="62189"/>
                </a:lnTo>
                <a:lnTo>
                  <a:pt x="324688" y="30200"/>
                </a:lnTo>
                <a:close/>
              </a:path>
            </a:pathLst>
          </a:custGeom>
          <a:solidFill>
            <a:srgbClr val="9E9E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939175" y="4492971"/>
            <a:ext cx="8255" cy="598805"/>
          </a:xfrm>
          <a:custGeom>
            <a:avLst/>
            <a:gdLst/>
            <a:ahLst/>
            <a:cxnLst/>
            <a:rect l="l" t="t" r="r" b="b"/>
            <a:pathLst>
              <a:path w="8254" h="598804">
                <a:moveTo>
                  <a:pt x="0" y="0"/>
                </a:moveTo>
                <a:lnTo>
                  <a:pt x="8102" y="598601"/>
                </a:lnTo>
              </a:path>
            </a:pathLst>
          </a:custGeom>
          <a:ln w="38099">
            <a:solidFill>
              <a:srgbClr val="9E9E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83084" y="5003242"/>
            <a:ext cx="326390" cy="295275"/>
          </a:xfrm>
          <a:custGeom>
            <a:avLst/>
            <a:gdLst/>
            <a:ahLst/>
            <a:cxnLst/>
            <a:rect l="l" t="t" r="r" b="b"/>
            <a:pathLst>
              <a:path w="326390" h="295275">
                <a:moveTo>
                  <a:pt x="0" y="4419"/>
                </a:moveTo>
                <a:lnTo>
                  <a:pt x="28146" y="38743"/>
                </a:lnTo>
                <a:lnTo>
                  <a:pt x="55529" y="77488"/>
                </a:lnTo>
                <a:lnTo>
                  <a:pt x="81749" y="119447"/>
                </a:lnTo>
                <a:lnTo>
                  <a:pt x="106404" y="163411"/>
                </a:lnTo>
                <a:lnTo>
                  <a:pt x="129097" y="208174"/>
                </a:lnTo>
                <a:lnTo>
                  <a:pt x="149426" y="252527"/>
                </a:lnTo>
                <a:lnTo>
                  <a:pt x="166992" y="295262"/>
                </a:lnTo>
                <a:lnTo>
                  <a:pt x="183384" y="252067"/>
                </a:lnTo>
                <a:lnTo>
                  <a:pt x="202500" y="207179"/>
                </a:lnTo>
                <a:lnTo>
                  <a:pt x="223971" y="161817"/>
                </a:lnTo>
                <a:lnTo>
                  <a:pt x="247430" y="117200"/>
                </a:lnTo>
                <a:lnTo>
                  <a:pt x="272507" y="74545"/>
                </a:lnTo>
                <a:lnTo>
                  <a:pt x="281425" y="61175"/>
                </a:lnTo>
                <a:lnTo>
                  <a:pt x="163817" y="61175"/>
                </a:lnTo>
                <a:lnTo>
                  <a:pt x="0" y="4419"/>
                </a:lnTo>
                <a:close/>
              </a:path>
              <a:path w="326390" h="295275">
                <a:moveTo>
                  <a:pt x="326047" y="0"/>
                </a:moveTo>
                <a:lnTo>
                  <a:pt x="163817" y="61175"/>
                </a:lnTo>
                <a:lnTo>
                  <a:pt x="281425" y="61175"/>
                </a:lnTo>
                <a:lnTo>
                  <a:pt x="298835" y="35072"/>
                </a:lnTo>
                <a:lnTo>
                  <a:pt x="326047" y="0"/>
                </a:lnTo>
                <a:close/>
              </a:path>
            </a:pathLst>
          </a:custGeom>
          <a:solidFill>
            <a:srgbClr val="9E9E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822871" y="3967175"/>
            <a:ext cx="494030" cy="2562225"/>
          </a:xfrm>
          <a:custGeom>
            <a:avLst/>
            <a:gdLst/>
            <a:ahLst/>
            <a:cxnLst/>
            <a:rect l="l" t="t" r="r" b="b"/>
            <a:pathLst>
              <a:path w="494029" h="2562225">
                <a:moveTo>
                  <a:pt x="493445" y="0"/>
                </a:moveTo>
                <a:lnTo>
                  <a:pt x="0" y="2561958"/>
                </a:lnTo>
              </a:path>
            </a:pathLst>
          </a:custGeom>
          <a:ln w="38100">
            <a:solidFill>
              <a:srgbClr val="9E9E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79062" y="6413722"/>
            <a:ext cx="320675" cy="318770"/>
          </a:xfrm>
          <a:custGeom>
            <a:avLst/>
            <a:gdLst/>
            <a:ahLst/>
            <a:cxnLst/>
            <a:rect l="l" t="t" r="r" b="b"/>
            <a:pathLst>
              <a:path w="320675" h="318770">
                <a:moveTo>
                  <a:pt x="0" y="0"/>
                </a:moveTo>
                <a:lnTo>
                  <a:pt x="20621" y="39309"/>
                </a:lnTo>
                <a:lnTo>
                  <a:pt x="39598" y="82794"/>
                </a:lnTo>
                <a:lnTo>
                  <a:pt x="56782" y="129192"/>
                </a:lnTo>
                <a:lnTo>
                  <a:pt x="72028" y="177238"/>
                </a:lnTo>
                <a:lnTo>
                  <a:pt x="85190" y="225667"/>
                </a:lnTo>
                <a:lnTo>
                  <a:pt x="96120" y="273215"/>
                </a:lnTo>
                <a:lnTo>
                  <a:pt x="104673" y="318617"/>
                </a:lnTo>
                <a:lnTo>
                  <a:pt x="129473" y="279638"/>
                </a:lnTo>
                <a:lnTo>
                  <a:pt x="157280" y="239551"/>
                </a:lnTo>
                <a:lnTo>
                  <a:pt x="187489" y="199475"/>
                </a:lnTo>
                <a:lnTo>
                  <a:pt x="219492" y="160529"/>
                </a:lnTo>
                <a:lnTo>
                  <a:pt x="252684" y="123833"/>
                </a:lnTo>
                <a:lnTo>
                  <a:pt x="286457" y="90507"/>
                </a:lnTo>
                <a:lnTo>
                  <a:pt x="288531" y="88734"/>
                </a:lnTo>
                <a:lnTo>
                  <a:pt x="148945" y="88734"/>
                </a:lnTo>
                <a:lnTo>
                  <a:pt x="0" y="0"/>
                </a:lnTo>
                <a:close/>
              </a:path>
              <a:path w="320675" h="318770">
                <a:moveTo>
                  <a:pt x="320205" y="61671"/>
                </a:moveTo>
                <a:lnTo>
                  <a:pt x="148945" y="88734"/>
                </a:lnTo>
                <a:lnTo>
                  <a:pt x="288531" y="88734"/>
                </a:lnTo>
                <a:lnTo>
                  <a:pt x="320205" y="61671"/>
                </a:lnTo>
                <a:close/>
              </a:path>
            </a:pathLst>
          </a:custGeom>
          <a:solidFill>
            <a:srgbClr val="9E9E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77336" y="4954049"/>
            <a:ext cx="1448435" cy="97155"/>
          </a:xfrm>
          <a:custGeom>
            <a:avLst/>
            <a:gdLst/>
            <a:ahLst/>
            <a:cxnLst/>
            <a:rect l="l" t="t" r="r" b="b"/>
            <a:pathLst>
              <a:path w="1448435" h="97154">
                <a:moveTo>
                  <a:pt x="0" y="97078"/>
                </a:moveTo>
                <a:lnTo>
                  <a:pt x="1447965" y="0"/>
                </a:lnTo>
              </a:path>
            </a:pathLst>
          </a:custGeom>
          <a:ln w="38100">
            <a:solidFill>
              <a:srgbClr val="9E9E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8464" y="4797135"/>
            <a:ext cx="303530" cy="325755"/>
          </a:xfrm>
          <a:custGeom>
            <a:avLst/>
            <a:gdLst/>
            <a:ahLst/>
            <a:cxnLst/>
            <a:rect l="l" t="t" r="r" b="b"/>
            <a:pathLst>
              <a:path w="303529" h="325754">
                <a:moveTo>
                  <a:pt x="0" y="0"/>
                </a:moveTo>
                <a:lnTo>
                  <a:pt x="69735" y="158724"/>
                </a:lnTo>
                <a:lnTo>
                  <a:pt x="21805" y="325361"/>
                </a:lnTo>
                <a:lnTo>
                  <a:pt x="54577" y="295416"/>
                </a:lnTo>
                <a:lnTo>
                  <a:pt x="91805" y="266001"/>
                </a:lnTo>
                <a:lnTo>
                  <a:pt x="132305" y="237579"/>
                </a:lnTo>
                <a:lnTo>
                  <a:pt x="174890" y="210612"/>
                </a:lnTo>
                <a:lnTo>
                  <a:pt x="218377" y="185565"/>
                </a:lnTo>
                <a:lnTo>
                  <a:pt x="261580" y="162899"/>
                </a:lnTo>
                <a:lnTo>
                  <a:pt x="303314" y="143078"/>
                </a:lnTo>
                <a:lnTo>
                  <a:pt x="259311" y="129013"/>
                </a:lnTo>
                <a:lnTo>
                  <a:pt x="213470" y="112320"/>
                </a:lnTo>
                <a:lnTo>
                  <a:pt x="167029" y="93300"/>
                </a:lnTo>
                <a:lnTo>
                  <a:pt x="121224" y="72255"/>
                </a:lnTo>
                <a:lnTo>
                  <a:pt x="77293" y="49489"/>
                </a:lnTo>
                <a:lnTo>
                  <a:pt x="36473" y="25303"/>
                </a:lnTo>
                <a:lnTo>
                  <a:pt x="0" y="0"/>
                </a:lnTo>
                <a:close/>
              </a:path>
            </a:pathLst>
          </a:custGeom>
          <a:solidFill>
            <a:srgbClr val="9E9E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54500" y="5791441"/>
            <a:ext cx="12700" cy="825500"/>
          </a:xfrm>
          <a:custGeom>
            <a:avLst/>
            <a:gdLst/>
            <a:ahLst/>
            <a:cxnLst/>
            <a:rect l="l" t="t" r="r" b="b"/>
            <a:pathLst>
              <a:path w="12700" h="825500">
                <a:moveTo>
                  <a:pt x="0" y="825258"/>
                </a:moveTo>
                <a:lnTo>
                  <a:pt x="12700" y="0"/>
                </a:lnTo>
              </a:path>
            </a:pathLst>
          </a:custGeom>
          <a:ln w="38100">
            <a:solidFill>
              <a:srgbClr val="9E9E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02849" y="5584514"/>
            <a:ext cx="326390" cy="295910"/>
          </a:xfrm>
          <a:custGeom>
            <a:avLst/>
            <a:gdLst/>
            <a:ahLst/>
            <a:cxnLst/>
            <a:rect l="l" t="t" r="r" b="b"/>
            <a:pathLst>
              <a:path w="326389" h="295910">
                <a:moveTo>
                  <a:pt x="281401" y="234073"/>
                </a:moveTo>
                <a:lnTo>
                  <a:pt x="163931" y="234073"/>
                </a:lnTo>
                <a:lnTo>
                  <a:pt x="326047" y="295541"/>
                </a:lnTo>
                <a:lnTo>
                  <a:pt x="298902" y="260420"/>
                </a:lnTo>
                <a:lnTo>
                  <a:pt x="281401" y="234073"/>
                </a:lnTo>
                <a:close/>
              </a:path>
              <a:path w="326389" h="295910">
                <a:moveTo>
                  <a:pt x="167538" y="0"/>
                </a:moveTo>
                <a:lnTo>
                  <a:pt x="149902" y="42700"/>
                </a:lnTo>
                <a:lnTo>
                  <a:pt x="129495" y="87016"/>
                </a:lnTo>
                <a:lnTo>
                  <a:pt x="106720" y="131737"/>
                </a:lnTo>
                <a:lnTo>
                  <a:pt x="81980" y="175657"/>
                </a:lnTo>
                <a:lnTo>
                  <a:pt x="55678" y="217567"/>
                </a:lnTo>
                <a:lnTo>
                  <a:pt x="28217" y="256259"/>
                </a:lnTo>
                <a:lnTo>
                  <a:pt x="0" y="290525"/>
                </a:lnTo>
                <a:lnTo>
                  <a:pt x="163931" y="234073"/>
                </a:lnTo>
                <a:lnTo>
                  <a:pt x="281401" y="234073"/>
                </a:lnTo>
                <a:lnTo>
                  <a:pt x="272650" y="220899"/>
                </a:lnTo>
                <a:lnTo>
                  <a:pt x="247655" y="178199"/>
                </a:lnTo>
                <a:lnTo>
                  <a:pt x="224282" y="133540"/>
                </a:lnTo>
                <a:lnTo>
                  <a:pt x="202896" y="88140"/>
                </a:lnTo>
                <a:lnTo>
                  <a:pt x="183859" y="43220"/>
                </a:lnTo>
                <a:lnTo>
                  <a:pt x="167538" y="0"/>
                </a:lnTo>
                <a:close/>
              </a:path>
            </a:pathLst>
          </a:custGeom>
          <a:solidFill>
            <a:srgbClr val="9E9E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88356" y="6235700"/>
            <a:ext cx="324485" cy="158750"/>
          </a:xfrm>
          <a:custGeom>
            <a:avLst/>
            <a:gdLst/>
            <a:ahLst/>
            <a:cxnLst/>
            <a:rect l="l" t="t" r="r" b="b"/>
            <a:pathLst>
              <a:path w="324485" h="158750">
                <a:moveTo>
                  <a:pt x="324078" y="0"/>
                </a:moveTo>
                <a:lnTo>
                  <a:pt x="0" y="158216"/>
                </a:lnTo>
              </a:path>
            </a:pathLst>
          </a:custGeom>
          <a:ln w="38100">
            <a:solidFill>
              <a:srgbClr val="9E9E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02389" y="6209619"/>
            <a:ext cx="335280" cy="293370"/>
          </a:xfrm>
          <a:custGeom>
            <a:avLst/>
            <a:gdLst/>
            <a:ahLst/>
            <a:cxnLst/>
            <a:rect l="l" t="t" r="r" b="b"/>
            <a:pathLst>
              <a:path w="335280" h="293370">
                <a:moveTo>
                  <a:pt x="310755" y="269634"/>
                </a:moveTo>
                <a:lnTo>
                  <a:pt x="94812" y="269634"/>
                </a:lnTo>
                <a:lnTo>
                  <a:pt x="144998" y="269709"/>
                </a:lnTo>
                <a:lnTo>
                  <a:pt x="195359" y="271900"/>
                </a:lnTo>
                <a:lnTo>
                  <a:pt x="244635" y="276392"/>
                </a:lnTo>
                <a:lnTo>
                  <a:pt x="291568" y="283372"/>
                </a:lnTo>
                <a:lnTo>
                  <a:pt x="334899" y="293027"/>
                </a:lnTo>
                <a:lnTo>
                  <a:pt x="310755" y="269634"/>
                </a:lnTo>
                <a:close/>
              </a:path>
              <a:path w="335280" h="293370">
                <a:moveTo>
                  <a:pt x="191833" y="0"/>
                </a:moveTo>
                <a:lnTo>
                  <a:pt x="172798" y="40099"/>
                </a:lnTo>
                <a:lnTo>
                  <a:pt x="149435" y="81394"/>
                </a:lnTo>
                <a:lnTo>
                  <a:pt x="122667" y="123005"/>
                </a:lnTo>
                <a:lnTo>
                  <a:pt x="93416" y="164057"/>
                </a:lnTo>
                <a:lnTo>
                  <a:pt x="62606" y="203671"/>
                </a:lnTo>
                <a:lnTo>
                  <a:pt x="31159" y="240972"/>
                </a:lnTo>
                <a:lnTo>
                  <a:pt x="0" y="275082"/>
                </a:lnTo>
                <a:lnTo>
                  <a:pt x="46059" y="271487"/>
                </a:lnTo>
                <a:lnTo>
                  <a:pt x="94812" y="269634"/>
                </a:lnTo>
                <a:lnTo>
                  <a:pt x="310755" y="269634"/>
                </a:lnTo>
                <a:lnTo>
                  <a:pt x="210375" y="172377"/>
                </a:lnTo>
                <a:lnTo>
                  <a:pt x="191833" y="0"/>
                </a:lnTo>
                <a:close/>
              </a:path>
            </a:pathLst>
          </a:custGeom>
          <a:solidFill>
            <a:srgbClr val="9E9E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15554" y="5204816"/>
            <a:ext cx="542290" cy="558165"/>
          </a:xfrm>
          <a:custGeom>
            <a:avLst/>
            <a:gdLst/>
            <a:ahLst/>
            <a:cxnLst/>
            <a:rect l="l" t="t" r="r" b="b"/>
            <a:pathLst>
              <a:path w="542289" h="558164">
                <a:moveTo>
                  <a:pt x="0" y="0"/>
                </a:moveTo>
                <a:lnTo>
                  <a:pt x="541972" y="558152"/>
                </a:lnTo>
              </a:path>
            </a:pathLst>
          </a:custGeom>
          <a:ln w="38100">
            <a:solidFill>
              <a:srgbClr val="9E9E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080557" y="5587603"/>
            <a:ext cx="321310" cy="323850"/>
          </a:xfrm>
          <a:custGeom>
            <a:avLst/>
            <a:gdLst/>
            <a:ahLst/>
            <a:cxnLst/>
            <a:rect l="l" t="t" r="r" b="b"/>
            <a:pathLst>
              <a:path w="321310" h="323850">
                <a:moveTo>
                  <a:pt x="233946" y="0"/>
                </a:moveTo>
                <a:lnTo>
                  <a:pt x="158051" y="155879"/>
                </a:lnTo>
                <a:lnTo>
                  <a:pt x="0" y="227164"/>
                </a:lnTo>
                <a:lnTo>
                  <a:pt x="44035" y="232769"/>
                </a:lnTo>
                <a:lnTo>
                  <a:pt x="90550" y="242117"/>
                </a:lnTo>
                <a:lnTo>
                  <a:pt x="138425" y="254602"/>
                </a:lnTo>
                <a:lnTo>
                  <a:pt x="186541" y="269621"/>
                </a:lnTo>
                <a:lnTo>
                  <a:pt x="233777" y="286569"/>
                </a:lnTo>
                <a:lnTo>
                  <a:pt x="279014" y="304842"/>
                </a:lnTo>
                <a:lnTo>
                  <a:pt x="321132" y="323837"/>
                </a:lnTo>
                <a:lnTo>
                  <a:pt x="303382" y="281188"/>
                </a:lnTo>
                <a:lnTo>
                  <a:pt x="286447" y="235437"/>
                </a:lnTo>
                <a:lnTo>
                  <a:pt x="270896" y="187723"/>
                </a:lnTo>
                <a:lnTo>
                  <a:pt x="257300" y="139183"/>
                </a:lnTo>
                <a:lnTo>
                  <a:pt x="246230" y="90957"/>
                </a:lnTo>
                <a:lnTo>
                  <a:pt x="238255" y="44183"/>
                </a:lnTo>
                <a:lnTo>
                  <a:pt x="233946" y="0"/>
                </a:lnTo>
                <a:close/>
              </a:path>
            </a:pathLst>
          </a:custGeom>
          <a:solidFill>
            <a:srgbClr val="9E9E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74910" y="2548582"/>
            <a:ext cx="391160" cy="286385"/>
          </a:xfrm>
          <a:custGeom>
            <a:avLst/>
            <a:gdLst/>
            <a:ahLst/>
            <a:cxnLst/>
            <a:rect l="l" t="t" r="r" b="b"/>
            <a:pathLst>
              <a:path w="391159" h="286385">
                <a:moveTo>
                  <a:pt x="390728" y="0"/>
                </a:moveTo>
                <a:lnTo>
                  <a:pt x="0" y="286105"/>
                </a:lnTo>
              </a:path>
            </a:pathLst>
          </a:custGeom>
          <a:ln w="38100">
            <a:solidFill>
              <a:srgbClr val="9E9E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207944" y="2652250"/>
            <a:ext cx="333375" cy="304800"/>
          </a:xfrm>
          <a:custGeom>
            <a:avLst/>
            <a:gdLst/>
            <a:ahLst/>
            <a:cxnLst/>
            <a:rect l="l" t="t" r="r" b="b"/>
            <a:pathLst>
              <a:path w="333375" h="304800">
                <a:moveTo>
                  <a:pt x="140131" y="0"/>
                </a:moveTo>
                <a:lnTo>
                  <a:pt x="128490" y="42840"/>
                </a:lnTo>
                <a:lnTo>
                  <a:pt x="112802" y="87618"/>
                </a:lnTo>
                <a:lnTo>
                  <a:pt x="93820" y="133310"/>
                </a:lnTo>
                <a:lnTo>
                  <a:pt x="72296" y="178889"/>
                </a:lnTo>
                <a:lnTo>
                  <a:pt x="48983" y="223331"/>
                </a:lnTo>
                <a:lnTo>
                  <a:pt x="24634" y="265609"/>
                </a:lnTo>
                <a:lnTo>
                  <a:pt x="0" y="304698"/>
                </a:lnTo>
                <a:lnTo>
                  <a:pt x="44699" y="293011"/>
                </a:lnTo>
                <a:lnTo>
                  <a:pt x="92356" y="282561"/>
                </a:lnTo>
                <a:lnTo>
                  <a:pt x="141763" y="273755"/>
                </a:lnTo>
                <a:lnTo>
                  <a:pt x="191717" y="266999"/>
                </a:lnTo>
                <a:lnTo>
                  <a:pt x="241010" y="262701"/>
                </a:lnTo>
                <a:lnTo>
                  <a:pt x="288436" y="261268"/>
                </a:lnTo>
                <a:lnTo>
                  <a:pt x="330056" y="261268"/>
                </a:lnTo>
                <a:lnTo>
                  <a:pt x="188887" y="166395"/>
                </a:lnTo>
                <a:lnTo>
                  <a:pt x="140131" y="0"/>
                </a:lnTo>
                <a:close/>
              </a:path>
              <a:path w="333375" h="304800">
                <a:moveTo>
                  <a:pt x="330056" y="261268"/>
                </a:moveTo>
                <a:lnTo>
                  <a:pt x="288436" y="261268"/>
                </a:lnTo>
                <a:lnTo>
                  <a:pt x="332790" y="263105"/>
                </a:lnTo>
                <a:lnTo>
                  <a:pt x="330056" y="261268"/>
                </a:lnTo>
                <a:close/>
              </a:path>
            </a:pathLst>
          </a:custGeom>
          <a:solidFill>
            <a:srgbClr val="9E9E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022049" y="1354361"/>
            <a:ext cx="1262380" cy="1003300"/>
          </a:xfrm>
          <a:custGeom>
            <a:avLst/>
            <a:gdLst/>
            <a:ahLst/>
            <a:cxnLst/>
            <a:rect l="l" t="t" r="r" b="b"/>
            <a:pathLst>
              <a:path w="1262379" h="1003300">
                <a:moveTo>
                  <a:pt x="1261910" y="0"/>
                </a:moveTo>
                <a:lnTo>
                  <a:pt x="0" y="1003058"/>
                </a:lnTo>
              </a:path>
            </a:pathLst>
          </a:custGeom>
          <a:ln w="38100">
            <a:solidFill>
              <a:srgbClr val="9E9E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609488" y="1152127"/>
            <a:ext cx="1424305" cy="687705"/>
          </a:xfrm>
          <a:custGeom>
            <a:avLst/>
            <a:gdLst/>
            <a:ahLst/>
            <a:cxnLst/>
            <a:rect l="l" t="t" r="r" b="b"/>
            <a:pathLst>
              <a:path w="1424304" h="687705">
                <a:moveTo>
                  <a:pt x="1423708" y="0"/>
                </a:moveTo>
                <a:lnTo>
                  <a:pt x="0" y="687590"/>
                </a:lnTo>
              </a:path>
            </a:pathLst>
          </a:custGeom>
          <a:ln w="38100">
            <a:solidFill>
              <a:srgbClr val="9E9E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74098" y="325654"/>
            <a:ext cx="1122045" cy="1148715"/>
          </a:xfrm>
          <a:custGeom>
            <a:avLst/>
            <a:gdLst/>
            <a:ahLst/>
            <a:cxnLst/>
            <a:rect l="l" t="t" r="r" b="b"/>
            <a:pathLst>
              <a:path w="1122045" h="1148715">
                <a:moveTo>
                  <a:pt x="853897" y="0"/>
                </a:moveTo>
                <a:lnTo>
                  <a:pt x="267893" y="0"/>
                </a:lnTo>
                <a:lnTo>
                  <a:pt x="219739" y="4315"/>
                </a:lnTo>
                <a:lnTo>
                  <a:pt x="174416" y="16758"/>
                </a:lnTo>
                <a:lnTo>
                  <a:pt x="132682" y="36572"/>
                </a:lnTo>
                <a:lnTo>
                  <a:pt x="95292" y="63000"/>
                </a:lnTo>
                <a:lnTo>
                  <a:pt x="63004" y="95287"/>
                </a:lnTo>
                <a:lnTo>
                  <a:pt x="36575" y="132676"/>
                </a:lnTo>
                <a:lnTo>
                  <a:pt x="16759" y="174411"/>
                </a:lnTo>
                <a:lnTo>
                  <a:pt x="4316" y="219735"/>
                </a:lnTo>
                <a:lnTo>
                  <a:pt x="0" y="267893"/>
                </a:lnTo>
                <a:lnTo>
                  <a:pt x="0" y="880770"/>
                </a:lnTo>
                <a:lnTo>
                  <a:pt x="4316" y="928928"/>
                </a:lnTo>
                <a:lnTo>
                  <a:pt x="16759" y="974252"/>
                </a:lnTo>
                <a:lnTo>
                  <a:pt x="36575" y="1015987"/>
                </a:lnTo>
                <a:lnTo>
                  <a:pt x="63004" y="1053376"/>
                </a:lnTo>
                <a:lnTo>
                  <a:pt x="95292" y="1085663"/>
                </a:lnTo>
                <a:lnTo>
                  <a:pt x="132682" y="1112091"/>
                </a:lnTo>
                <a:lnTo>
                  <a:pt x="174416" y="1131905"/>
                </a:lnTo>
                <a:lnTo>
                  <a:pt x="219739" y="1144348"/>
                </a:lnTo>
                <a:lnTo>
                  <a:pt x="267893" y="1148664"/>
                </a:lnTo>
                <a:lnTo>
                  <a:pt x="853897" y="1148664"/>
                </a:lnTo>
                <a:lnTo>
                  <a:pt x="902059" y="1144348"/>
                </a:lnTo>
                <a:lnTo>
                  <a:pt x="947389" y="1131905"/>
                </a:lnTo>
                <a:lnTo>
                  <a:pt x="989130" y="1112091"/>
                </a:lnTo>
                <a:lnTo>
                  <a:pt x="1026524" y="1085663"/>
                </a:lnTo>
                <a:lnTo>
                  <a:pt x="1058816" y="1053376"/>
                </a:lnTo>
                <a:lnTo>
                  <a:pt x="1085249" y="1015987"/>
                </a:lnTo>
                <a:lnTo>
                  <a:pt x="1105067" y="974252"/>
                </a:lnTo>
                <a:lnTo>
                  <a:pt x="1117512" y="928928"/>
                </a:lnTo>
                <a:lnTo>
                  <a:pt x="1121829" y="880770"/>
                </a:lnTo>
                <a:lnTo>
                  <a:pt x="1121829" y="267893"/>
                </a:lnTo>
                <a:lnTo>
                  <a:pt x="1117512" y="219735"/>
                </a:lnTo>
                <a:lnTo>
                  <a:pt x="1105067" y="174411"/>
                </a:lnTo>
                <a:lnTo>
                  <a:pt x="1085249" y="132676"/>
                </a:lnTo>
                <a:lnTo>
                  <a:pt x="1058816" y="95287"/>
                </a:lnTo>
                <a:lnTo>
                  <a:pt x="1026524" y="63000"/>
                </a:lnTo>
                <a:lnTo>
                  <a:pt x="989130" y="36572"/>
                </a:lnTo>
                <a:lnTo>
                  <a:pt x="947389" y="16758"/>
                </a:lnTo>
                <a:lnTo>
                  <a:pt x="902059" y="4315"/>
                </a:lnTo>
                <a:lnTo>
                  <a:pt x="85389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74098" y="325654"/>
            <a:ext cx="1122045" cy="1148715"/>
          </a:xfrm>
          <a:custGeom>
            <a:avLst/>
            <a:gdLst/>
            <a:ahLst/>
            <a:cxnLst/>
            <a:rect l="l" t="t" r="r" b="b"/>
            <a:pathLst>
              <a:path w="1122045" h="1148715">
                <a:moveTo>
                  <a:pt x="1121829" y="880770"/>
                </a:moveTo>
                <a:lnTo>
                  <a:pt x="1117512" y="928928"/>
                </a:lnTo>
                <a:lnTo>
                  <a:pt x="1105067" y="974252"/>
                </a:lnTo>
                <a:lnTo>
                  <a:pt x="1085249" y="1015987"/>
                </a:lnTo>
                <a:lnTo>
                  <a:pt x="1058816" y="1053376"/>
                </a:lnTo>
                <a:lnTo>
                  <a:pt x="1026524" y="1085663"/>
                </a:lnTo>
                <a:lnTo>
                  <a:pt x="989130" y="1112091"/>
                </a:lnTo>
                <a:lnTo>
                  <a:pt x="947389" y="1131905"/>
                </a:lnTo>
                <a:lnTo>
                  <a:pt x="902059" y="1144348"/>
                </a:lnTo>
                <a:lnTo>
                  <a:pt x="853897" y="1148664"/>
                </a:lnTo>
                <a:lnTo>
                  <a:pt x="267893" y="1148664"/>
                </a:lnTo>
                <a:lnTo>
                  <a:pt x="219739" y="1144348"/>
                </a:lnTo>
                <a:lnTo>
                  <a:pt x="174416" y="1131905"/>
                </a:lnTo>
                <a:lnTo>
                  <a:pt x="132682" y="1112091"/>
                </a:lnTo>
                <a:lnTo>
                  <a:pt x="95292" y="1085663"/>
                </a:lnTo>
                <a:lnTo>
                  <a:pt x="63004" y="1053376"/>
                </a:lnTo>
                <a:lnTo>
                  <a:pt x="36575" y="1015987"/>
                </a:lnTo>
                <a:lnTo>
                  <a:pt x="16759" y="974252"/>
                </a:lnTo>
                <a:lnTo>
                  <a:pt x="4316" y="928928"/>
                </a:lnTo>
                <a:lnTo>
                  <a:pt x="0" y="880770"/>
                </a:lnTo>
                <a:lnTo>
                  <a:pt x="0" y="267893"/>
                </a:lnTo>
                <a:lnTo>
                  <a:pt x="4316" y="219735"/>
                </a:lnTo>
                <a:lnTo>
                  <a:pt x="16759" y="174411"/>
                </a:lnTo>
                <a:lnTo>
                  <a:pt x="36575" y="132676"/>
                </a:lnTo>
                <a:lnTo>
                  <a:pt x="63004" y="95287"/>
                </a:lnTo>
                <a:lnTo>
                  <a:pt x="95292" y="63000"/>
                </a:lnTo>
                <a:lnTo>
                  <a:pt x="132682" y="36572"/>
                </a:lnTo>
                <a:lnTo>
                  <a:pt x="174416" y="16758"/>
                </a:lnTo>
                <a:lnTo>
                  <a:pt x="219739" y="4315"/>
                </a:lnTo>
                <a:lnTo>
                  <a:pt x="267893" y="0"/>
                </a:lnTo>
                <a:lnTo>
                  <a:pt x="853897" y="0"/>
                </a:lnTo>
                <a:lnTo>
                  <a:pt x="902059" y="4315"/>
                </a:lnTo>
                <a:lnTo>
                  <a:pt x="947389" y="16758"/>
                </a:lnTo>
                <a:lnTo>
                  <a:pt x="989130" y="36572"/>
                </a:lnTo>
                <a:lnTo>
                  <a:pt x="1026524" y="63000"/>
                </a:lnTo>
                <a:lnTo>
                  <a:pt x="1058816" y="95287"/>
                </a:lnTo>
                <a:lnTo>
                  <a:pt x="1085249" y="132676"/>
                </a:lnTo>
                <a:lnTo>
                  <a:pt x="1105067" y="174411"/>
                </a:lnTo>
                <a:lnTo>
                  <a:pt x="1117512" y="219735"/>
                </a:lnTo>
                <a:lnTo>
                  <a:pt x="1121829" y="267893"/>
                </a:lnTo>
                <a:lnTo>
                  <a:pt x="1121829" y="880770"/>
                </a:lnTo>
                <a:close/>
              </a:path>
            </a:pathLst>
          </a:custGeom>
          <a:ln w="12700">
            <a:solidFill>
              <a:srgbClr val="C1D8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65664" y="371648"/>
            <a:ext cx="942975" cy="988694"/>
          </a:xfrm>
          <a:custGeom>
            <a:avLst/>
            <a:gdLst/>
            <a:ahLst/>
            <a:cxnLst/>
            <a:rect l="l" t="t" r="r" b="b"/>
            <a:pathLst>
              <a:path w="942975" h="988694">
                <a:moveTo>
                  <a:pt x="469239" y="0"/>
                </a:moveTo>
                <a:lnTo>
                  <a:pt x="0" y="234416"/>
                </a:lnTo>
                <a:lnTo>
                  <a:pt x="266" y="988225"/>
                </a:lnTo>
                <a:lnTo>
                  <a:pt x="942416" y="988225"/>
                </a:lnTo>
                <a:lnTo>
                  <a:pt x="942416" y="230314"/>
                </a:lnTo>
                <a:lnTo>
                  <a:pt x="4692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916456" y="553045"/>
            <a:ext cx="839469" cy="742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760" indent="-97790">
              <a:lnSpc>
                <a:spcPts val="1420"/>
              </a:lnSpc>
              <a:spcBef>
                <a:spcPts val="100"/>
              </a:spcBef>
            </a:pPr>
            <a:r>
              <a:rPr sz="1200" b="1" spc="15" dirty="0">
                <a:solidFill>
                  <a:srgbClr val="231F20"/>
                </a:solidFill>
                <a:latin typeface="Arial"/>
                <a:cs typeface="Arial"/>
              </a:rPr>
              <a:t>Start</a:t>
            </a:r>
            <a:r>
              <a:rPr sz="12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231F20"/>
                </a:solidFill>
                <a:latin typeface="Arial"/>
                <a:cs typeface="Arial"/>
              </a:rPr>
              <a:t>Here</a:t>
            </a:r>
            <a:r>
              <a:rPr sz="1200" spc="10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marL="12700" marR="50800" indent="99060">
              <a:lnSpc>
                <a:spcPts val="1400"/>
              </a:lnSpc>
              <a:spcBef>
                <a:spcPts val="60"/>
              </a:spcBef>
            </a:pPr>
            <a:r>
              <a:rPr sz="1200" spc="10" dirty="0">
                <a:solidFill>
                  <a:srgbClr val="231F20"/>
                </a:solidFill>
                <a:latin typeface="Arial"/>
                <a:cs typeface="Arial"/>
              </a:rPr>
              <a:t>Referral/  </a:t>
            </a:r>
            <a:r>
              <a:rPr sz="1200" spc="15" dirty="0">
                <a:solidFill>
                  <a:srgbClr val="231F20"/>
                </a:solidFill>
                <a:latin typeface="Arial"/>
                <a:cs typeface="Arial"/>
              </a:rPr>
              <a:t>request </a:t>
            </a:r>
            <a:r>
              <a:rPr sz="1200" spc="5" dirty="0">
                <a:solidFill>
                  <a:srgbClr val="231F20"/>
                </a:solidFill>
                <a:latin typeface="Arial"/>
                <a:cs typeface="Arial"/>
              </a:rPr>
              <a:t>for  </a:t>
            </a:r>
            <a:r>
              <a:rPr sz="1200" spc="10" dirty="0">
                <a:solidFill>
                  <a:srgbClr val="231F20"/>
                </a:solidFill>
                <a:latin typeface="Arial"/>
                <a:cs typeface="Arial"/>
              </a:rPr>
              <a:t>evaluation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679496" y="583958"/>
            <a:ext cx="1592580" cy="711200"/>
          </a:xfrm>
          <a:prstGeom prst="rect">
            <a:avLst/>
          </a:prstGeom>
          <a:ln w="38100">
            <a:solidFill>
              <a:srgbClr val="6CADDF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Times New Roman"/>
              <a:cs typeface="Times New Roman"/>
            </a:endParaRPr>
          </a:p>
          <a:p>
            <a:pPr marL="139700" marR="66675" indent="-62865">
              <a:lnSpc>
                <a:spcPct val="106100"/>
              </a:lnSpc>
            </a:pPr>
            <a:r>
              <a:rPr sz="1100" spc="10" dirty="0">
                <a:solidFill>
                  <a:srgbClr val="231F20"/>
                </a:solidFill>
                <a:latin typeface="Arial"/>
                <a:cs typeface="Arial"/>
              </a:rPr>
              <a:t>Evaluation </a:t>
            </a:r>
            <a:r>
              <a:rPr sz="1100" spc="25" dirty="0">
                <a:solidFill>
                  <a:srgbClr val="231F20"/>
                </a:solidFill>
                <a:latin typeface="Arial"/>
                <a:cs typeface="Arial"/>
              </a:rPr>
              <a:t>committee  </a:t>
            </a: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members</a:t>
            </a:r>
            <a:r>
              <a:rPr sz="11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identified.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115659" y="649932"/>
            <a:ext cx="1744345" cy="559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6100"/>
              </a:lnSpc>
              <a:spcBef>
                <a:spcPts val="100"/>
              </a:spcBef>
            </a:pPr>
            <a:r>
              <a:rPr sz="1100" spc="0" dirty="0">
                <a:solidFill>
                  <a:srgbClr val="231F20"/>
                </a:solidFill>
                <a:latin typeface="Arial"/>
                <a:cs typeface="Arial"/>
              </a:rPr>
              <a:t>Ability, </a:t>
            </a: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aptitude and  </a:t>
            </a:r>
            <a:r>
              <a:rPr sz="1100" spc="10" dirty="0">
                <a:solidFill>
                  <a:srgbClr val="231F20"/>
                </a:solidFill>
                <a:latin typeface="Arial"/>
                <a:cs typeface="Arial"/>
              </a:rPr>
              <a:t>achievement</a:t>
            </a:r>
            <a:r>
              <a:rPr sz="11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25" dirty="0">
                <a:solidFill>
                  <a:srgbClr val="231F20"/>
                </a:solidFill>
                <a:latin typeface="Arial"/>
                <a:cs typeface="Arial"/>
              </a:rPr>
              <a:t>assessments  </a:t>
            </a: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administered/reviewed.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35304" y="1726945"/>
            <a:ext cx="1643380" cy="711200"/>
          </a:xfrm>
          <a:prstGeom prst="rect">
            <a:avLst/>
          </a:prstGeom>
          <a:ln w="38100">
            <a:solidFill>
              <a:srgbClr val="6CADDF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indent="-8890" algn="ctr">
              <a:lnSpc>
                <a:spcPct val="106100"/>
              </a:lnSpc>
              <a:spcBef>
                <a:spcPts val="370"/>
              </a:spcBef>
            </a:pP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Committee </a:t>
            </a:r>
            <a:r>
              <a:rPr sz="1100" spc="10" dirty="0">
                <a:solidFill>
                  <a:srgbClr val="231F20"/>
                </a:solidFill>
                <a:latin typeface="Arial"/>
                <a:cs typeface="Arial"/>
              </a:rPr>
              <a:t>makes  </a:t>
            </a: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placement decision  </a:t>
            </a:r>
            <a:r>
              <a:rPr sz="1100" spc="10" dirty="0">
                <a:solidFill>
                  <a:srgbClr val="231F20"/>
                </a:solidFill>
                <a:latin typeface="Arial"/>
                <a:cs typeface="Arial"/>
              </a:rPr>
              <a:t>based </a:t>
            </a:r>
            <a:r>
              <a:rPr sz="1100" spc="5" dirty="0">
                <a:solidFill>
                  <a:srgbClr val="231F20"/>
                </a:solidFill>
                <a:latin typeface="Arial"/>
                <a:cs typeface="Arial"/>
              </a:rPr>
              <a:t>on </a:t>
            </a:r>
            <a:r>
              <a:rPr sz="1100" spc="10" dirty="0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r>
              <a:rPr sz="11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Arial"/>
                <a:cs typeface="Arial"/>
              </a:rPr>
              <a:t>reviewed.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013496" y="2015032"/>
            <a:ext cx="1630680" cy="711200"/>
          </a:xfrm>
          <a:prstGeom prst="rect">
            <a:avLst/>
          </a:prstGeom>
          <a:ln w="38100">
            <a:solidFill>
              <a:srgbClr val="6CADDF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100965" marR="102235" algn="ctr">
              <a:lnSpc>
                <a:spcPct val="106100"/>
              </a:lnSpc>
              <a:spcBef>
                <a:spcPts val="370"/>
              </a:spcBef>
            </a:pPr>
            <a:r>
              <a:rPr sz="1100" spc="25" dirty="0">
                <a:solidFill>
                  <a:srgbClr val="231F20"/>
                </a:solidFill>
                <a:latin typeface="Arial"/>
                <a:cs typeface="Arial"/>
              </a:rPr>
              <a:t>Supervised </a:t>
            </a: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transition  period </a:t>
            </a:r>
            <a:r>
              <a:rPr sz="1100" spc="5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accelerated  placement.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120633" y="5930950"/>
            <a:ext cx="1592580" cy="711200"/>
          </a:xfrm>
          <a:prstGeom prst="rect">
            <a:avLst/>
          </a:prstGeom>
          <a:ln w="38100">
            <a:solidFill>
              <a:srgbClr val="6CADDF"/>
            </a:solidFill>
          </a:ln>
        </p:spPr>
        <p:txBody>
          <a:bodyPr vert="horz" wrap="square" lIns="0" tIns="59690" rIns="0" bIns="0" rtlCol="0">
            <a:spAutoFit/>
          </a:bodyPr>
          <a:lstStyle/>
          <a:p>
            <a:pPr marL="3810" marR="10160" algn="ctr">
              <a:lnSpc>
                <a:spcPct val="106100"/>
              </a:lnSpc>
              <a:spcBef>
                <a:spcPts val="470"/>
              </a:spcBef>
            </a:pP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Superintendent </a:t>
            </a:r>
            <a:r>
              <a:rPr sz="1100" spc="10" dirty="0">
                <a:solidFill>
                  <a:srgbClr val="231F20"/>
                </a:solidFill>
                <a:latin typeface="Arial"/>
                <a:cs typeface="Arial"/>
              </a:rPr>
              <a:t>reviews  </a:t>
            </a: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appeal</a:t>
            </a:r>
            <a:r>
              <a:rPr sz="11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0"/>
              </a:spcBef>
            </a:pPr>
            <a:r>
              <a:rPr sz="1100" spc="10" dirty="0">
                <a:solidFill>
                  <a:srgbClr val="231F20"/>
                </a:solidFill>
                <a:latin typeface="Arial"/>
                <a:cs typeface="Arial"/>
              </a:rPr>
              <a:t>evaluation</a:t>
            </a:r>
            <a:r>
              <a:rPr sz="11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25" dirty="0">
                <a:solidFill>
                  <a:srgbClr val="231F20"/>
                </a:solidFill>
                <a:latin typeface="Arial"/>
                <a:cs typeface="Arial"/>
              </a:rPr>
              <a:t>data.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407008" y="6752208"/>
            <a:ext cx="2000250" cy="711200"/>
          </a:xfrm>
          <a:prstGeom prst="rect">
            <a:avLst/>
          </a:prstGeom>
          <a:ln w="38100">
            <a:solidFill>
              <a:srgbClr val="6CADDF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245745" marR="215265" algn="ctr">
              <a:lnSpc>
                <a:spcPts val="1200"/>
              </a:lnSpc>
              <a:spcBef>
                <a:spcPts val="254"/>
              </a:spcBef>
            </a:pP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Accelerated placement  becomes </a:t>
            </a:r>
            <a:r>
              <a:rPr sz="1100" spc="25" dirty="0">
                <a:solidFill>
                  <a:srgbClr val="231F20"/>
                </a:solidFill>
                <a:latin typeface="Arial"/>
                <a:cs typeface="Arial"/>
              </a:rPr>
              <a:t>permanent.  </a:t>
            </a: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Student records are  updated</a:t>
            </a:r>
            <a:r>
              <a:rPr sz="1100" spc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Arial"/>
                <a:cs typeface="Arial"/>
              </a:rPr>
              <a:t>accordingly.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075769" y="562828"/>
            <a:ext cx="1837689" cy="732790"/>
          </a:xfrm>
          <a:custGeom>
            <a:avLst/>
            <a:gdLst/>
            <a:ahLst/>
            <a:cxnLst/>
            <a:rect l="l" t="t" r="r" b="b"/>
            <a:pathLst>
              <a:path w="1837690" h="732790">
                <a:moveTo>
                  <a:pt x="1837308" y="640892"/>
                </a:moveTo>
                <a:lnTo>
                  <a:pt x="1830122" y="676488"/>
                </a:lnTo>
                <a:lnTo>
                  <a:pt x="1810524" y="705553"/>
                </a:lnTo>
                <a:lnTo>
                  <a:pt x="1781459" y="725147"/>
                </a:lnTo>
                <a:lnTo>
                  <a:pt x="1745868" y="732332"/>
                </a:lnTo>
                <a:lnTo>
                  <a:pt x="91439" y="732332"/>
                </a:lnTo>
                <a:lnTo>
                  <a:pt x="55849" y="725147"/>
                </a:lnTo>
                <a:lnTo>
                  <a:pt x="26784" y="705553"/>
                </a:lnTo>
                <a:lnTo>
                  <a:pt x="7186" y="676488"/>
                </a:lnTo>
                <a:lnTo>
                  <a:pt x="0" y="640892"/>
                </a:lnTo>
                <a:lnTo>
                  <a:pt x="0" y="91440"/>
                </a:lnTo>
                <a:lnTo>
                  <a:pt x="7186" y="55849"/>
                </a:lnTo>
                <a:lnTo>
                  <a:pt x="26784" y="26784"/>
                </a:lnTo>
                <a:lnTo>
                  <a:pt x="55849" y="7186"/>
                </a:lnTo>
                <a:lnTo>
                  <a:pt x="91439" y="0"/>
                </a:lnTo>
                <a:lnTo>
                  <a:pt x="1745868" y="0"/>
                </a:lnTo>
                <a:lnTo>
                  <a:pt x="1781459" y="7186"/>
                </a:lnTo>
                <a:lnTo>
                  <a:pt x="1810524" y="26784"/>
                </a:lnTo>
                <a:lnTo>
                  <a:pt x="1830122" y="55849"/>
                </a:lnTo>
                <a:lnTo>
                  <a:pt x="1837308" y="91440"/>
                </a:lnTo>
                <a:lnTo>
                  <a:pt x="1837308" y="640892"/>
                </a:lnTo>
                <a:close/>
              </a:path>
            </a:pathLst>
          </a:custGeom>
          <a:ln w="38100">
            <a:solidFill>
              <a:srgbClr val="FFC2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497276" y="1551833"/>
            <a:ext cx="1831339" cy="737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8735" algn="ctr">
              <a:lnSpc>
                <a:spcPct val="106100"/>
              </a:lnSpc>
              <a:spcBef>
                <a:spcPts val="100"/>
              </a:spcBef>
            </a:pP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Results entered </a:t>
            </a:r>
            <a:r>
              <a:rPr sz="1100" spc="5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1100" spc="0" dirty="0">
                <a:solidFill>
                  <a:srgbClr val="231F20"/>
                </a:solidFill>
                <a:latin typeface="Arial"/>
                <a:cs typeface="Arial"/>
              </a:rPr>
              <a:t>Iowa  </a:t>
            </a: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Acceleration </a:t>
            </a:r>
            <a:r>
              <a:rPr sz="1100" spc="10" dirty="0">
                <a:solidFill>
                  <a:srgbClr val="231F20"/>
                </a:solidFill>
                <a:latin typeface="Arial"/>
                <a:cs typeface="Arial"/>
              </a:rPr>
              <a:t>Scale </a:t>
            </a: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Guide  </a:t>
            </a:r>
            <a:r>
              <a:rPr sz="1100" spc="0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early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K </a:t>
            </a:r>
            <a:r>
              <a:rPr sz="1100" spc="10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whole-grade  acceleration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candidates.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458576" y="1566351"/>
            <a:ext cx="1913889" cy="732790"/>
          </a:xfrm>
          <a:custGeom>
            <a:avLst/>
            <a:gdLst/>
            <a:ahLst/>
            <a:cxnLst/>
            <a:rect l="l" t="t" r="r" b="b"/>
            <a:pathLst>
              <a:path w="1913889" h="732789">
                <a:moveTo>
                  <a:pt x="1913572" y="640892"/>
                </a:moveTo>
                <a:lnTo>
                  <a:pt x="1906387" y="676488"/>
                </a:lnTo>
                <a:lnTo>
                  <a:pt x="1886794" y="705553"/>
                </a:lnTo>
                <a:lnTo>
                  <a:pt x="1857733" y="725147"/>
                </a:lnTo>
                <a:lnTo>
                  <a:pt x="1822145" y="732332"/>
                </a:lnTo>
                <a:lnTo>
                  <a:pt x="91440" y="732332"/>
                </a:lnTo>
                <a:lnTo>
                  <a:pt x="55844" y="725147"/>
                </a:lnTo>
                <a:lnTo>
                  <a:pt x="26779" y="705553"/>
                </a:lnTo>
                <a:lnTo>
                  <a:pt x="7184" y="676488"/>
                </a:lnTo>
                <a:lnTo>
                  <a:pt x="0" y="640892"/>
                </a:lnTo>
                <a:lnTo>
                  <a:pt x="0" y="91439"/>
                </a:lnTo>
                <a:lnTo>
                  <a:pt x="7184" y="55849"/>
                </a:lnTo>
                <a:lnTo>
                  <a:pt x="26779" y="26784"/>
                </a:lnTo>
                <a:lnTo>
                  <a:pt x="55844" y="7186"/>
                </a:lnTo>
                <a:lnTo>
                  <a:pt x="91440" y="0"/>
                </a:lnTo>
                <a:lnTo>
                  <a:pt x="1822145" y="0"/>
                </a:lnTo>
                <a:lnTo>
                  <a:pt x="1857733" y="7186"/>
                </a:lnTo>
                <a:lnTo>
                  <a:pt x="1886794" y="26784"/>
                </a:lnTo>
                <a:lnTo>
                  <a:pt x="1906387" y="55849"/>
                </a:lnTo>
                <a:lnTo>
                  <a:pt x="1913572" y="91439"/>
                </a:lnTo>
                <a:lnTo>
                  <a:pt x="1913572" y="640892"/>
                </a:lnTo>
                <a:close/>
              </a:path>
            </a:pathLst>
          </a:custGeom>
          <a:ln w="38100">
            <a:solidFill>
              <a:srgbClr val="FFC2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8669206" y="314709"/>
            <a:ext cx="14160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5" dirty="0">
                <a:solidFill>
                  <a:srgbClr val="C00000"/>
                </a:solidFill>
                <a:latin typeface="Arial"/>
                <a:cs typeface="Arial"/>
              </a:rPr>
              <a:t>Is</a:t>
            </a:r>
            <a:endParaRPr sz="11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485640" y="479835"/>
            <a:ext cx="508634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15" dirty="0">
                <a:solidFill>
                  <a:srgbClr val="C00000"/>
                </a:solidFill>
                <a:latin typeface="Arial"/>
                <a:cs typeface="Arial"/>
              </a:rPr>
              <a:t>student</a:t>
            </a:r>
            <a:endParaRPr sz="11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167124" y="644960"/>
            <a:ext cx="114554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10" dirty="0">
                <a:solidFill>
                  <a:srgbClr val="C00000"/>
                </a:solidFill>
                <a:latin typeface="Arial"/>
                <a:cs typeface="Arial"/>
              </a:rPr>
              <a:t>being</a:t>
            </a:r>
            <a:r>
              <a:rPr sz="1100" spc="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spc="15" dirty="0">
                <a:solidFill>
                  <a:srgbClr val="C00000"/>
                </a:solidFill>
                <a:latin typeface="Arial"/>
                <a:cs typeface="Arial"/>
              </a:rPr>
              <a:t>considered</a:t>
            </a:r>
            <a:endParaRPr sz="11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303751" y="810086"/>
            <a:ext cx="87185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0" dirty="0">
                <a:solidFill>
                  <a:srgbClr val="C00000"/>
                </a:solidFill>
                <a:latin typeface="Arial"/>
                <a:cs typeface="Arial"/>
              </a:rPr>
              <a:t>for </a:t>
            </a:r>
            <a:r>
              <a:rPr sz="1100" spc="15" dirty="0">
                <a:solidFill>
                  <a:srgbClr val="C00000"/>
                </a:solidFill>
                <a:latin typeface="Arial"/>
                <a:cs typeface="Arial"/>
              </a:rPr>
              <a:t>early </a:t>
            </a:r>
            <a:r>
              <a:rPr sz="1100" dirty="0">
                <a:solidFill>
                  <a:srgbClr val="C00000"/>
                </a:solidFill>
                <a:latin typeface="Arial"/>
                <a:cs typeface="Arial"/>
              </a:rPr>
              <a:t>K</a:t>
            </a:r>
            <a:r>
              <a:rPr sz="1100" spc="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spc="15" dirty="0">
                <a:solidFill>
                  <a:srgbClr val="C00000"/>
                </a:solidFill>
                <a:latin typeface="Arial"/>
                <a:cs typeface="Arial"/>
              </a:rPr>
              <a:t>or</a:t>
            </a:r>
            <a:endParaRPr sz="11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324846" y="975211"/>
            <a:ext cx="829944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15" dirty="0">
                <a:solidFill>
                  <a:srgbClr val="C00000"/>
                </a:solidFill>
                <a:latin typeface="Arial"/>
                <a:cs typeface="Arial"/>
              </a:rPr>
              <a:t>whole-grade</a:t>
            </a:r>
            <a:endParaRPr sz="11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289642" y="1140336"/>
            <a:ext cx="90043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15" dirty="0">
                <a:solidFill>
                  <a:srgbClr val="C00000"/>
                </a:solidFill>
                <a:latin typeface="Arial"/>
                <a:cs typeface="Arial"/>
              </a:rPr>
              <a:t>acceleration?</a:t>
            </a:r>
            <a:endParaRPr sz="11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335298" y="3045457"/>
            <a:ext cx="365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15" dirty="0">
                <a:solidFill>
                  <a:srgbClr val="C00000"/>
                </a:solidFill>
                <a:latin typeface="Arial"/>
                <a:cs typeface="Arial"/>
              </a:rPr>
              <a:t>Does</a:t>
            </a:r>
            <a:endParaRPr sz="11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167518" y="3210582"/>
            <a:ext cx="70167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15" dirty="0">
                <a:solidFill>
                  <a:srgbClr val="C00000"/>
                </a:solidFill>
                <a:latin typeface="Arial"/>
                <a:cs typeface="Arial"/>
              </a:rPr>
              <a:t>committee</a:t>
            </a:r>
            <a:endParaRPr sz="11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120858" y="3375708"/>
            <a:ext cx="79438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15" dirty="0">
                <a:solidFill>
                  <a:srgbClr val="C00000"/>
                </a:solidFill>
                <a:latin typeface="Arial"/>
                <a:cs typeface="Arial"/>
              </a:rPr>
              <a:t>recommend</a:t>
            </a:r>
            <a:endParaRPr sz="11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089007" y="3540833"/>
            <a:ext cx="90043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15" dirty="0">
                <a:solidFill>
                  <a:srgbClr val="C00000"/>
                </a:solidFill>
                <a:latin typeface="Arial"/>
                <a:cs typeface="Arial"/>
              </a:rPr>
              <a:t>acceleration?</a:t>
            </a:r>
            <a:endParaRPr sz="11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64393" y="4547480"/>
            <a:ext cx="365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15" dirty="0">
                <a:solidFill>
                  <a:srgbClr val="C00000"/>
                </a:solidFill>
                <a:latin typeface="Arial"/>
                <a:cs typeface="Arial"/>
              </a:rPr>
              <a:t>Does</a:t>
            </a:r>
            <a:endParaRPr sz="11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25836" y="4712605"/>
            <a:ext cx="44259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15" dirty="0">
                <a:solidFill>
                  <a:srgbClr val="C00000"/>
                </a:solidFill>
                <a:latin typeface="Arial"/>
                <a:cs typeface="Arial"/>
              </a:rPr>
              <a:t>parent</a:t>
            </a:r>
            <a:endParaRPr sz="11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04741" y="4877730"/>
            <a:ext cx="48514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10" dirty="0">
                <a:solidFill>
                  <a:srgbClr val="C00000"/>
                </a:solidFill>
                <a:latin typeface="Arial"/>
                <a:cs typeface="Arial"/>
              </a:rPr>
              <a:t>wish</a:t>
            </a:r>
            <a:r>
              <a:rPr sz="1100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spc="25" dirty="0">
                <a:solidFill>
                  <a:srgbClr val="C00000"/>
                </a:solidFill>
                <a:latin typeface="Arial"/>
                <a:cs typeface="Arial"/>
              </a:rPr>
              <a:t>to</a:t>
            </a:r>
            <a:endParaRPr sz="11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14101" y="5042856"/>
            <a:ext cx="46609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15" dirty="0">
                <a:solidFill>
                  <a:srgbClr val="C00000"/>
                </a:solidFill>
                <a:latin typeface="Arial"/>
                <a:cs typeface="Arial"/>
              </a:rPr>
              <a:t>appeal</a:t>
            </a:r>
            <a:endParaRPr sz="11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23436" y="5207981"/>
            <a:ext cx="64706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15" dirty="0">
                <a:solidFill>
                  <a:srgbClr val="C00000"/>
                </a:solidFill>
                <a:latin typeface="Arial"/>
                <a:cs typeface="Arial"/>
              </a:rPr>
              <a:t>decision?</a:t>
            </a:r>
            <a:endParaRPr sz="11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89967" y="6289711"/>
            <a:ext cx="365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15" dirty="0">
                <a:solidFill>
                  <a:srgbClr val="C00000"/>
                </a:solidFill>
                <a:latin typeface="Arial"/>
                <a:cs typeface="Arial"/>
              </a:rPr>
              <a:t>Does</a:t>
            </a:r>
            <a:endParaRPr sz="11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72429" y="6454837"/>
            <a:ext cx="1000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5" dirty="0">
                <a:solidFill>
                  <a:srgbClr val="C00000"/>
                </a:solidFill>
                <a:latin typeface="Arial"/>
                <a:cs typeface="Arial"/>
              </a:rPr>
              <a:t>superintendent</a:t>
            </a:r>
            <a:endParaRPr sz="11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88126" y="6619962"/>
            <a:ext cx="56578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15" dirty="0">
                <a:solidFill>
                  <a:srgbClr val="C00000"/>
                </a:solidFill>
                <a:latin typeface="Arial"/>
                <a:cs typeface="Arial"/>
              </a:rPr>
              <a:t>overturn</a:t>
            </a:r>
            <a:endParaRPr sz="11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22188" y="6785088"/>
            <a:ext cx="70167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15" dirty="0">
                <a:solidFill>
                  <a:srgbClr val="C00000"/>
                </a:solidFill>
                <a:latin typeface="Arial"/>
                <a:cs typeface="Arial"/>
              </a:rPr>
              <a:t>committee</a:t>
            </a:r>
            <a:endParaRPr sz="11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49289" y="6950213"/>
            <a:ext cx="64706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15" dirty="0">
                <a:solidFill>
                  <a:srgbClr val="C00000"/>
                </a:solidFill>
                <a:latin typeface="Arial"/>
                <a:cs typeface="Arial"/>
              </a:rPr>
              <a:t>decision?</a:t>
            </a:r>
            <a:endParaRPr sz="11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779316" y="2798279"/>
            <a:ext cx="2393315" cy="711200"/>
          </a:xfrm>
          <a:prstGeom prst="rect">
            <a:avLst/>
          </a:prstGeom>
          <a:ln w="38100">
            <a:solidFill>
              <a:srgbClr val="6CADDF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 marL="97155" marR="59055" algn="ctr">
              <a:lnSpc>
                <a:spcPts val="1300"/>
              </a:lnSpc>
              <a:spcBef>
                <a:spcPts val="40"/>
              </a:spcBef>
            </a:pP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Committee discusses </a:t>
            </a:r>
            <a:r>
              <a:rPr sz="1100" spc="10" dirty="0">
                <a:solidFill>
                  <a:srgbClr val="231F20"/>
                </a:solidFill>
                <a:latin typeface="Arial"/>
                <a:cs typeface="Arial"/>
              </a:rPr>
              <a:t>test results,  </a:t>
            </a: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school </a:t>
            </a:r>
            <a:r>
              <a:rPr sz="1100" spc="5" dirty="0">
                <a:solidFill>
                  <a:srgbClr val="231F20"/>
                </a:solidFill>
                <a:latin typeface="Arial"/>
                <a:cs typeface="Arial"/>
              </a:rPr>
              <a:t>history, </a:t>
            </a: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developmental  </a:t>
            </a:r>
            <a:r>
              <a:rPr sz="1100" spc="10" dirty="0">
                <a:solidFill>
                  <a:srgbClr val="231F20"/>
                </a:solidFill>
                <a:latin typeface="Arial"/>
                <a:cs typeface="Arial"/>
              </a:rPr>
              <a:t>issues, </a:t>
            </a:r>
            <a:r>
              <a:rPr sz="1100" spc="25" dirty="0">
                <a:solidFill>
                  <a:srgbClr val="231F20"/>
                </a:solidFill>
                <a:latin typeface="Arial"/>
                <a:cs typeface="Arial"/>
              </a:rPr>
              <a:t>interpersonal</a:t>
            </a:r>
            <a:r>
              <a:rPr sz="11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Arial"/>
                <a:cs typeface="Arial"/>
              </a:rPr>
              <a:t>skills,</a:t>
            </a:r>
            <a:endParaRPr sz="1100">
              <a:latin typeface="Arial"/>
              <a:cs typeface="Arial"/>
            </a:endParaRPr>
          </a:p>
          <a:p>
            <a:pPr marL="42545" algn="ctr">
              <a:lnSpc>
                <a:spcPts val="1260"/>
              </a:lnSpc>
            </a:pPr>
            <a:r>
              <a:rPr sz="1100" spc="10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attitude </a:t>
            </a:r>
            <a:r>
              <a:rPr sz="1100" spc="1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1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25" dirty="0">
                <a:solidFill>
                  <a:srgbClr val="231F20"/>
                </a:solidFill>
                <a:latin typeface="Arial"/>
                <a:cs typeface="Arial"/>
              </a:rPr>
              <a:t>support.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375287" y="4072509"/>
            <a:ext cx="2393315" cy="711835"/>
          </a:xfrm>
          <a:prstGeom prst="rect">
            <a:avLst/>
          </a:prstGeom>
          <a:ln w="38100">
            <a:solidFill>
              <a:srgbClr val="6CADDF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140"/>
              </a:spcBef>
            </a:pP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Committee </a:t>
            </a:r>
            <a:r>
              <a:rPr sz="1100" spc="5" dirty="0">
                <a:solidFill>
                  <a:srgbClr val="231F20"/>
                </a:solidFill>
                <a:latin typeface="Arial"/>
                <a:cs typeface="Arial"/>
              </a:rPr>
              <a:t>develops </a:t>
            </a:r>
            <a:r>
              <a:rPr sz="1100" spc="-45" dirty="0">
                <a:solidFill>
                  <a:srgbClr val="231F20"/>
                </a:solidFill>
                <a:latin typeface="Arial"/>
                <a:cs typeface="Arial"/>
              </a:rPr>
              <a:t>WAP, </a:t>
            </a: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including  </a:t>
            </a:r>
            <a:r>
              <a:rPr sz="1100" spc="25" dirty="0">
                <a:solidFill>
                  <a:srgbClr val="231F20"/>
                </a:solidFill>
                <a:latin typeface="Arial"/>
                <a:cs typeface="Arial"/>
              </a:rPr>
              <a:t>short-term </a:t>
            </a: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transition </a:t>
            </a:r>
            <a:r>
              <a:rPr sz="1100" spc="25" dirty="0">
                <a:solidFill>
                  <a:srgbClr val="231F20"/>
                </a:solidFill>
                <a:latin typeface="Arial"/>
                <a:cs typeface="Arial"/>
              </a:rPr>
              <a:t>supports </a:t>
            </a: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and  long-term </a:t>
            </a:r>
            <a:r>
              <a:rPr sz="1100" spc="10" dirty="0">
                <a:solidFill>
                  <a:srgbClr val="231F20"/>
                </a:solidFill>
                <a:latin typeface="Arial"/>
                <a:cs typeface="Arial"/>
              </a:rPr>
              <a:t>progress</a:t>
            </a:r>
            <a:r>
              <a:rPr sz="11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plan.</a:t>
            </a:r>
            <a:endParaRPr sz="1100">
              <a:latin typeface="Arial"/>
              <a:cs typeface="Arial"/>
            </a:endParaRPr>
          </a:p>
          <a:p>
            <a:pPr marL="8255" algn="ctr">
              <a:lnSpc>
                <a:spcPts val="1255"/>
              </a:lnSpc>
            </a:pP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Gifted </a:t>
            </a:r>
            <a:r>
              <a:rPr sz="1100" spc="10" dirty="0">
                <a:solidFill>
                  <a:srgbClr val="231F20"/>
                </a:solidFill>
                <a:latin typeface="Arial"/>
                <a:cs typeface="Arial"/>
              </a:rPr>
              <a:t>WEP </a:t>
            </a: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updated </a:t>
            </a:r>
            <a:r>
              <a:rPr sz="1100" spc="10" dirty="0">
                <a:solidFill>
                  <a:srgbClr val="231F20"/>
                </a:solidFill>
                <a:latin typeface="Arial"/>
                <a:cs typeface="Arial"/>
              </a:rPr>
              <a:t>(if</a:t>
            </a:r>
            <a:r>
              <a:rPr sz="11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Arial"/>
                <a:cs typeface="Arial"/>
              </a:rPr>
              <a:t>applicable).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8164122" y="5283746"/>
            <a:ext cx="1453515" cy="1258570"/>
          </a:xfrm>
          <a:custGeom>
            <a:avLst/>
            <a:gdLst/>
            <a:ahLst/>
            <a:cxnLst/>
            <a:rect l="l" t="t" r="r" b="b"/>
            <a:pathLst>
              <a:path w="1453515" h="1258570">
                <a:moveTo>
                  <a:pt x="1089748" y="0"/>
                </a:moveTo>
                <a:lnTo>
                  <a:pt x="363245" y="0"/>
                </a:lnTo>
                <a:lnTo>
                  <a:pt x="0" y="629170"/>
                </a:lnTo>
                <a:lnTo>
                  <a:pt x="363245" y="1258341"/>
                </a:lnTo>
                <a:lnTo>
                  <a:pt x="1089748" y="1258341"/>
                </a:lnTo>
                <a:lnTo>
                  <a:pt x="1452994" y="629170"/>
                </a:lnTo>
                <a:lnTo>
                  <a:pt x="108974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164122" y="5283746"/>
            <a:ext cx="1453515" cy="1258570"/>
          </a:xfrm>
          <a:custGeom>
            <a:avLst/>
            <a:gdLst/>
            <a:ahLst/>
            <a:cxnLst/>
            <a:rect l="l" t="t" r="r" b="b"/>
            <a:pathLst>
              <a:path w="1453515" h="1258570">
                <a:moveTo>
                  <a:pt x="363245" y="1258341"/>
                </a:moveTo>
                <a:lnTo>
                  <a:pt x="0" y="629170"/>
                </a:lnTo>
                <a:lnTo>
                  <a:pt x="363245" y="0"/>
                </a:lnTo>
                <a:lnTo>
                  <a:pt x="1089748" y="0"/>
                </a:lnTo>
                <a:lnTo>
                  <a:pt x="1452994" y="629170"/>
                </a:lnTo>
                <a:lnTo>
                  <a:pt x="1089748" y="1258341"/>
                </a:lnTo>
                <a:lnTo>
                  <a:pt x="363245" y="1258341"/>
                </a:lnTo>
                <a:close/>
              </a:path>
            </a:pathLst>
          </a:custGeom>
          <a:ln w="12700">
            <a:solidFill>
              <a:srgbClr val="E31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236770" y="5346660"/>
            <a:ext cx="1308100" cy="1132840"/>
          </a:xfrm>
          <a:custGeom>
            <a:avLst/>
            <a:gdLst/>
            <a:ahLst/>
            <a:cxnLst/>
            <a:rect l="l" t="t" r="r" b="b"/>
            <a:pathLst>
              <a:path w="1308100" h="1132839">
                <a:moveTo>
                  <a:pt x="980757" y="0"/>
                </a:moveTo>
                <a:lnTo>
                  <a:pt x="326923" y="0"/>
                </a:lnTo>
                <a:lnTo>
                  <a:pt x="0" y="566254"/>
                </a:lnTo>
                <a:lnTo>
                  <a:pt x="326923" y="1132509"/>
                </a:lnTo>
                <a:lnTo>
                  <a:pt x="980757" y="1132509"/>
                </a:lnTo>
                <a:lnTo>
                  <a:pt x="1307693" y="566254"/>
                </a:lnTo>
                <a:lnTo>
                  <a:pt x="9807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8494989" y="5436484"/>
            <a:ext cx="789940" cy="915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5080" algn="ctr">
              <a:lnSpc>
                <a:spcPct val="106100"/>
              </a:lnSpc>
              <a:spcBef>
                <a:spcPts val="100"/>
              </a:spcBef>
            </a:pPr>
            <a:r>
              <a:rPr sz="1100" spc="15" dirty="0">
                <a:solidFill>
                  <a:srgbClr val="E31836"/>
                </a:solidFill>
                <a:latin typeface="Arial"/>
                <a:cs typeface="Arial"/>
              </a:rPr>
              <a:t>Student  withdrawn  </a:t>
            </a:r>
            <a:r>
              <a:rPr sz="1100" spc="25" dirty="0">
                <a:solidFill>
                  <a:srgbClr val="E31836"/>
                </a:solidFill>
                <a:latin typeface="Arial"/>
                <a:cs typeface="Arial"/>
              </a:rPr>
              <a:t>from  </a:t>
            </a:r>
            <a:r>
              <a:rPr sz="1100" spc="15" dirty="0">
                <a:solidFill>
                  <a:srgbClr val="E31836"/>
                </a:solidFill>
                <a:latin typeface="Arial"/>
                <a:cs typeface="Arial"/>
              </a:rPr>
              <a:t>accele</a:t>
            </a:r>
            <a:r>
              <a:rPr sz="1100" spc="5" dirty="0">
                <a:solidFill>
                  <a:srgbClr val="E31836"/>
                </a:solidFill>
                <a:latin typeface="Arial"/>
                <a:cs typeface="Arial"/>
              </a:rPr>
              <a:t>r</a:t>
            </a:r>
            <a:r>
              <a:rPr sz="1100" spc="15" dirty="0">
                <a:solidFill>
                  <a:srgbClr val="E31836"/>
                </a:solidFill>
                <a:latin typeface="Arial"/>
                <a:cs typeface="Arial"/>
              </a:rPr>
              <a:t>ated  placement.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520207" y="4307892"/>
            <a:ext cx="1453515" cy="1258570"/>
          </a:xfrm>
          <a:custGeom>
            <a:avLst/>
            <a:gdLst/>
            <a:ahLst/>
            <a:cxnLst/>
            <a:rect l="l" t="t" r="r" b="b"/>
            <a:pathLst>
              <a:path w="1453514" h="1258570">
                <a:moveTo>
                  <a:pt x="1089748" y="0"/>
                </a:moveTo>
                <a:lnTo>
                  <a:pt x="363245" y="0"/>
                </a:lnTo>
                <a:lnTo>
                  <a:pt x="0" y="629170"/>
                </a:lnTo>
                <a:lnTo>
                  <a:pt x="363245" y="1258341"/>
                </a:lnTo>
                <a:lnTo>
                  <a:pt x="1089748" y="1258341"/>
                </a:lnTo>
                <a:lnTo>
                  <a:pt x="1452994" y="629170"/>
                </a:lnTo>
                <a:lnTo>
                  <a:pt x="108974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520207" y="4307892"/>
            <a:ext cx="1453515" cy="1258570"/>
          </a:xfrm>
          <a:custGeom>
            <a:avLst/>
            <a:gdLst/>
            <a:ahLst/>
            <a:cxnLst/>
            <a:rect l="l" t="t" r="r" b="b"/>
            <a:pathLst>
              <a:path w="1453514" h="1258570">
                <a:moveTo>
                  <a:pt x="363245" y="1258341"/>
                </a:moveTo>
                <a:lnTo>
                  <a:pt x="0" y="629170"/>
                </a:lnTo>
                <a:lnTo>
                  <a:pt x="363245" y="0"/>
                </a:lnTo>
                <a:lnTo>
                  <a:pt x="1089748" y="0"/>
                </a:lnTo>
                <a:lnTo>
                  <a:pt x="1452994" y="629170"/>
                </a:lnTo>
                <a:lnTo>
                  <a:pt x="1089748" y="1258341"/>
                </a:lnTo>
                <a:lnTo>
                  <a:pt x="363245" y="1258341"/>
                </a:lnTo>
                <a:close/>
              </a:path>
            </a:pathLst>
          </a:custGeom>
          <a:ln w="12700">
            <a:solidFill>
              <a:srgbClr val="E31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592843" y="4370806"/>
            <a:ext cx="1308100" cy="1132840"/>
          </a:xfrm>
          <a:custGeom>
            <a:avLst/>
            <a:gdLst/>
            <a:ahLst/>
            <a:cxnLst/>
            <a:rect l="l" t="t" r="r" b="b"/>
            <a:pathLst>
              <a:path w="1308100" h="1132839">
                <a:moveTo>
                  <a:pt x="980770" y="0"/>
                </a:moveTo>
                <a:lnTo>
                  <a:pt x="326923" y="0"/>
                </a:lnTo>
                <a:lnTo>
                  <a:pt x="0" y="566254"/>
                </a:lnTo>
                <a:lnTo>
                  <a:pt x="326923" y="1132509"/>
                </a:lnTo>
                <a:lnTo>
                  <a:pt x="980770" y="1132509"/>
                </a:lnTo>
                <a:lnTo>
                  <a:pt x="1307706" y="566254"/>
                </a:lnTo>
                <a:lnTo>
                  <a:pt x="9807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3686888" y="4399207"/>
            <a:ext cx="1107440" cy="1092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6845" marR="140335" indent="19685">
              <a:lnSpc>
                <a:spcPct val="106100"/>
              </a:lnSpc>
              <a:spcBef>
                <a:spcPts val="100"/>
              </a:spcBef>
            </a:pPr>
            <a:r>
              <a:rPr sz="1100" spc="15" dirty="0">
                <a:solidFill>
                  <a:srgbClr val="E31836"/>
                </a:solidFill>
                <a:latin typeface="Arial"/>
                <a:cs typeface="Arial"/>
              </a:rPr>
              <a:t>Student not  accele</a:t>
            </a:r>
            <a:r>
              <a:rPr sz="1100" spc="5" dirty="0">
                <a:solidFill>
                  <a:srgbClr val="E31836"/>
                </a:solidFill>
                <a:latin typeface="Arial"/>
                <a:cs typeface="Arial"/>
              </a:rPr>
              <a:t>r</a:t>
            </a:r>
            <a:r>
              <a:rPr sz="1100" spc="15" dirty="0">
                <a:solidFill>
                  <a:srgbClr val="E31836"/>
                </a:solidFill>
                <a:latin typeface="Arial"/>
                <a:cs typeface="Arial"/>
              </a:rPr>
              <a:t>ated.</a:t>
            </a:r>
            <a:endParaRPr sz="1100">
              <a:latin typeface="Arial"/>
              <a:cs typeface="Arial"/>
            </a:endParaRPr>
          </a:p>
          <a:p>
            <a:pPr marL="12700" marR="5080" indent="187325">
              <a:lnSpc>
                <a:spcPct val="106100"/>
              </a:lnSpc>
            </a:pPr>
            <a:r>
              <a:rPr sz="1100" spc="15" dirty="0">
                <a:solidFill>
                  <a:srgbClr val="E31836"/>
                </a:solidFill>
                <a:latin typeface="Arial"/>
                <a:cs typeface="Arial"/>
              </a:rPr>
              <a:t>Committee  </a:t>
            </a:r>
            <a:r>
              <a:rPr sz="1100" dirty="0">
                <a:solidFill>
                  <a:srgbClr val="E31836"/>
                </a:solidFill>
                <a:latin typeface="Arial"/>
                <a:cs typeface="Arial"/>
              </a:rPr>
              <a:t>may</a:t>
            </a:r>
            <a:r>
              <a:rPr sz="1100" spc="5" dirty="0">
                <a:solidFill>
                  <a:srgbClr val="E31836"/>
                </a:solidFill>
                <a:latin typeface="Arial"/>
                <a:cs typeface="Arial"/>
              </a:rPr>
              <a:t> </a:t>
            </a:r>
            <a:r>
              <a:rPr sz="1100" spc="15" dirty="0">
                <a:solidFill>
                  <a:srgbClr val="E31836"/>
                </a:solidFill>
                <a:latin typeface="Arial"/>
                <a:cs typeface="Arial"/>
              </a:rPr>
              <a:t>recommend</a:t>
            </a:r>
            <a:endParaRPr sz="1100">
              <a:latin typeface="Arial"/>
              <a:cs typeface="Arial"/>
            </a:endParaRPr>
          </a:p>
          <a:p>
            <a:pPr marL="217804" marR="205104" indent="-6350">
              <a:lnSpc>
                <a:spcPct val="106100"/>
              </a:lnSpc>
            </a:pPr>
            <a:r>
              <a:rPr sz="1100" spc="15" dirty="0">
                <a:solidFill>
                  <a:srgbClr val="E31836"/>
                </a:solidFill>
                <a:latin typeface="Arial"/>
                <a:cs typeface="Arial"/>
              </a:rPr>
              <a:t>alte</a:t>
            </a:r>
            <a:r>
              <a:rPr sz="1100" spc="45" dirty="0">
                <a:solidFill>
                  <a:srgbClr val="E31836"/>
                </a:solidFill>
                <a:latin typeface="Arial"/>
                <a:cs typeface="Arial"/>
              </a:rPr>
              <a:t>r</a:t>
            </a:r>
            <a:r>
              <a:rPr sz="1100" spc="15" dirty="0">
                <a:solidFill>
                  <a:srgbClr val="E31836"/>
                </a:solidFill>
                <a:latin typeface="Arial"/>
                <a:cs typeface="Arial"/>
              </a:rPr>
              <a:t>nati</a:t>
            </a:r>
            <a:r>
              <a:rPr sz="1100" spc="-5" dirty="0">
                <a:solidFill>
                  <a:srgbClr val="E31836"/>
                </a:solidFill>
                <a:latin typeface="Arial"/>
                <a:cs typeface="Arial"/>
              </a:rPr>
              <a:t>ve  </a:t>
            </a:r>
            <a:r>
              <a:rPr sz="1100" spc="25" dirty="0">
                <a:solidFill>
                  <a:srgbClr val="E31836"/>
                </a:solidFill>
                <a:latin typeface="Arial"/>
                <a:cs typeface="Arial"/>
              </a:rPr>
              <a:t>st</a:t>
            </a:r>
            <a:r>
              <a:rPr sz="1100" spc="10" dirty="0">
                <a:solidFill>
                  <a:srgbClr val="E31836"/>
                </a:solidFill>
                <a:latin typeface="Arial"/>
                <a:cs typeface="Arial"/>
              </a:rPr>
              <a:t>r</a:t>
            </a:r>
            <a:r>
              <a:rPr sz="1100" spc="15" dirty="0">
                <a:solidFill>
                  <a:srgbClr val="E31836"/>
                </a:solidFill>
                <a:latin typeface="Arial"/>
                <a:cs typeface="Arial"/>
              </a:rPr>
              <a:t>ategie</a:t>
            </a:r>
            <a:r>
              <a:rPr sz="1100" spc="0" dirty="0">
                <a:solidFill>
                  <a:srgbClr val="E31836"/>
                </a:solidFill>
                <a:latin typeface="Arial"/>
                <a:cs typeface="Arial"/>
              </a:rPr>
              <a:t>s</a:t>
            </a:r>
            <a:r>
              <a:rPr sz="1100" dirty="0">
                <a:solidFill>
                  <a:srgbClr val="E31836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1892300" y="952500"/>
            <a:ext cx="584200" cy="0"/>
          </a:xfrm>
          <a:custGeom>
            <a:avLst/>
            <a:gdLst/>
            <a:ahLst/>
            <a:cxnLst/>
            <a:rect l="l" t="t" r="r" b="b"/>
            <a:pathLst>
              <a:path w="584200">
                <a:moveTo>
                  <a:pt x="0" y="0"/>
                </a:moveTo>
                <a:lnTo>
                  <a:pt x="584098" y="0"/>
                </a:lnTo>
              </a:path>
            </a:pathLst>
          </a:custGeom>
          <a:ln w="38100">
            <a:solidFill>
              <a:srgbClr val="9E9E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390268" y="789457"/>
            <a:ext cx="293370" cy="326390"/>
          </a:xfrm>
          <a:custGeom>
            <a:avLst/>
            <a:gdLst/>
            <a:ahLst/>
            <a:cxnLst/>
            <a:rect l="l" t="t" r="r" b="b"/>
            <a:pathLst>
              <a:path w="293369" h="326390">
                <a:moveTo>
                  <a:pt x="0" y="0"/>
                </a:moveTo>
                <a:lnTo>
                  <a:pt x="58978" y="163042"/>
                </a:lnTo>
                <a:lnTo>
                  <a:pt x="0" y="326085"/>
                </a:lnTo>
                <a:lnTo>
                  <a:pt x="34701" y="298399"/>
                </a:lnTo>
                <a:lnTo>
                  <a:pt x="73816" y="271540"/>
                </a:lnTo>
                <a:lnTo>
                  <a:pt x="116128" y="245890"/>
                </a:lnTo>
                <a:lnTo>
                  <a:pt x="160424" y="221832"/>
                </a:lnTo>
                <a:lnTo>
                  <a:pt x="205491" y="199750"/>
                </a:lnTo>
                <a:lnTo>
                  <a:pt x="250113" y="180025"/>
                </a:lnTo>
                <a:lnTo>
                  <a:pt x="293077" y="163042"/>
                </a:lnTo>
                <a:lnTo>
                  <a:pt x="250113" y="146063"/>
                </a:lnTo>
                <a:lnTo>
                  <a:pt x="205491" y="126340"/>
                </a:lnTo>
                <a:lnTo>
                  <a:pt x="160424" y="104257"/>
                </a:lnTo>
                <a:lnTo>
                  <a:pt x="116128" y="80198"/>
                </a:lnTo>
                <a:lnTo>
                  <a:pt x="73816" y="54546"/>
                </a:lnTo>
                <a:lnTo>
                  <a:pt x="34701" y="27686"/>
                </a:lnTo>
                <a:lnTo>
                  <a:pt x="0" y="0"/>
                </a:lnTo>
                <a:close/>
              </a:path>
            </a:pathLst>
          </a:custGeom>
          <a:solidFill>
            <a:srgbClr val="9E9E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288389" y="952500"/>
            <a:ext cx="584200" cy="0"/>
          </a:xfrm>
          <a:custGeom>
            <a:avLst/>
            <a:gdLst/>
            <a:ahLst/>
            <a:cxnLst/>
            <a:rect l="l" t="t" r="r" b="b"/>
            <a:pathLst>
              <a:path w="584200">
                <a:moveTo>
                  <a:pt x="0" y="0"/>
                </a:moveTo>
                <a:lnTo>
                  <a:pt x="584098" y="0"/>
                </a:lnTo>
              </a:path>
            </a:pathLst>
          </a:custGeom>
          <a:ln w="38100">
            <a:solidFill>
              <a:srgbClr val="9E9E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786364" y="789457"/>
            <a:ext cx="293370" cy="326390"/>
          </a:xfrm>
          <a:custGeom>
            <a:avLst/>
            <a:gdLst/>
            <a:ahLst/>
            <a:cxnLst/>
            <a:rect l="l" t="t" r="r" b="b"/>
            <a:pathLst>
              <a:path w="293370" h="326390">
                <a:moveTo>
                  <a:pt x="0" y="0"/>
                </a:moveTo>
                <a:lnTo>
                  <a:pt x="58966" y="163042"/>
                </a:lnTo>
                <a:lnTo>
                  <a:pt x="0" y="326085"/>
                </a:lnTo>
                <a:lnTo>
                  <a:pt x="34701" y="298399"/>
                </a:lnTo>
                <a:lnTo>
                  <a:pt x="73813" y="271540"/>
                </a:lnTo>
                <a:lnTo>
                  <a:pt x="116124" y="245890"/>
                </a:lnTo>
                <a:lnTo>
                  <a:pt x="160419" y="221832"/>
                </a:lnTo>
                <a:lnTo>
                  <a:pt x="205485" y="199750"/>
                </a:lnTo>
                <a:lnTo>
                  <a:pt x="250109" y="180025"/>
                </a:lnTo>
                <a:lnTo>
                  <a:pt x="293077" y="163042"/>
                </a:lnTo>
                <a:lnTo>
                  <a:pt x="250109" y="146063"/>
                </a:lnTo>
                <a:lnTo>
                  <a:pt x="205485" y="126340"/>
                </a:lnTo>
                <a:lnTo>
                  <a:pt x="160419" y="104257"/>
                </a:lnTo>
                <a:lnTo>
                  <a:pt x="116124" y="80198"/>
                </a:lnTo>
                <a:lnTo>
                  <a:pt x="73813" y="54546"/>
                </a:lnTo>
                <a:lnTo>
                  <a:pt x="34701" y="27686"/>
                </a:lnTo>
                <a:lnTo>
                  <a:pt x="0" y="0"/>
                </a:lnTo>
                <a:close/>
              </a:path>
            </a:pathLst>
          </a:custGeom>
          <a:solidFill>
            <a:srgbClr val="9E9E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928110" y="952496"/>
            <a:ext cx="679450" cy="3175"/>
          </a:xfrm>
          <a:custGeom>
            <a:avLst/>
            <a:gdLst/>
            <a:ahLst/>
            <a:cxnLst/>
            <a:rect l="l" t="t" r="r" b="b"/>
            <a:pathLst>
              <a:path w="679450" h="3175">
                <a:moveTo>
                  <a:pt x="0" y="3073"/>
                </a:moveTo>
                <a:lnTo>
                  <a:pt x="679170" y="0"/>
                </a:lnTo>
              </a:path>
            </a:pathLst>
          </a:custGeom>
          <a:ln w="38100">
            <a:solidFill>
              <a:srgbClr val="9E9E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520406" y="789842"/>
            <a:ext cx="294005" cy="326390"/>
          </a:xfrm>
          <a:custGeom>
            <a:avLst/>
            <a:gdLst/>
            <a:ahLst/>
            <a:cxnLst/>
            <a:rect l="l" t="t" r="r" b="b"/>
            <a:pathLst>
              <a:path w="294004" h="326390">
                <a:moveTo>
                  <a:pt x="0" y="0"/>
                </a:moveTo>
                <a:lnTo>
                  <a:pt x="59702" y="162775"/>
                </a:lnTo>
                <a:lnTo>
                  <a:pt x="1473" y="326085"/>
                </a:lnTo>
                <a:lnTo>
                  <a:pt x="36051" y="298245"/>
                </a:lnTo>
                <a:lnTo>
                  <a:pt x="75044" y="271209"/>
                </a:lnTo>
                <a:lnTo>
                  <a:pt x="117241" y="245368"/>
                </a:lnTo>
                <a:lnTo>
                  <a:pt x="161428" y="221109"/>
                </a:lnTo>
                <a:lnTo>
                  <a:pt x="206395" y="198822"/>
                </a:lnTo>
                <a:lnTo>
                  <a:pt x="250927" y="178896"/>
                </a:lnTo>
                <a:lnTo>
                  <a:pt x="293814" y="161721"/>
                </a:lnTo>
                <a:lnTo>
                  <a:pt x="250768" y="144937"/>
                </a:lnTo>
                <a:lnTo>
                  <a:pt x="206055" y="125416"/>
                </a:lnTo>
                <a:lnTo>
                  <a:pt x="160888" y="103535"/>
                </a:lnTo>
                <a:lnTo>
                  <a:pt x="116485" y="79674"/>
                </a:lnTo>
                <a:lnTo>
                  <a:pt x="74058" y="54212"/>
                </a:lnTo>
                <a:lnTo>
                  <a:pt x="34825" y="27528"/>
                </a:lnTo>
                <a:lnTo>
                  <a:pt x="0" y="0"/>
                </a:lnTo>
                <a:close/>
              </a:path>
            </a:pathLst>
          </a:custGeom>
          <a:solidFill>
            <a:srgbClr val="9E9E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771900" y="2300517"/>
            <a:ext cx="9525" cy="267335"/>
          </a:xfrm>
          <a:custGeom>
            <a:avLst/>
            <a:gdLst/>
            <a:ahLst/>
            <a:cxnLst/>
            <a:rect l="l" t="t" r="r" b="b"/>
            <a:pathLst>
              <a:path w="9525" h="267335">
                <a:moveTo>
                  <a:pt x="0" y="0"/>
                </a:moveTo>
                <a:lnTo>
                  <a:pt x="9448" y="267233"/>
                </a:lnTo>
              </a:path>
            </a:pathLst>
          </a:custGeom>
          <a:ln w="38099">
            <a:solidFill>
              <a:srgbClr val="9E9E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615352" y="2475905"/>
            <a:ext cx="326390" cy="299085"/>
          </a:xfrm>
          <a:custGeom>
            <a:avLst/>
            <a:gdLst/>
            <a:ahLst/>
            <a:cxnLst/>
            <a:rect l="l" t="t" r="r" b="b"/>
            <a:pathLst>
              <a:path w="326389" h="299085">
                <a:moveTo>
                  <a:pt x="0" y="11518"/>
                </a:moveTo>
                <a:lnTo>
                  <a:pt x="28898" y="45221"/>
                </a:lnTo>
                <a:lnTo>
                  <a:pt x="57125" y="83362"/>
                </a:lnTo>
                <a:lnTo>
                  <a:pt x="84256" y="124741"/>
                </a:lnTo>
                <a:lnTo>
                  <a:pt x="109864" y="168159"/>
                </a:lnTo>
                <a:lnTo>
                  <a:pt x="133525" y="212417"/>
                </a:lnTo>
                <a:lnTo>
                  <a:pt x="154814" y="256314"/>
                </a:lnTo>
                <a:lnTo>
                  <a:pt x="173304" y="298653"/>
                </a:lnTo>
                <a:lnTo>
                  <a:pt x="188753" y="255114"/>
                </a:lnTo>
                <a:lnTo>
                  <a:pt x="206886" y="209823"/>
                </a:lnTo>
                <a:lnTo>
                  <a:pt x="227363" y="164005"/>
                </a:lnTo>
                <a:lnTo>
                  <a:pt x="249843" y="118887"/>
                </a:lnTo>
                <a:lnTo>
                  <a:pt x="273985" y="75696"/>
                </a:lnTo>
                <a:lnTo>
                  <a:pt x="280983" y="64693"/>
                </a:lnTo>
                <a:lnTo>
                  <a:pt x="165036" y="64693"/>
                </a:lnTo>
                <a:lnTo>
                  <a:pt x="0" y="11518"/>
                </a:lnTo>
                <a:close/>
              </a:path>
              <a:path w="326389" h="299085">
                <a:moveTo>
                  <a:pt x="325894" y="0"/>
                </a:moveTo>
                <a:lnTo>
                  <a:pt x="165036" y="64693"/>
                </a:lnTo>
                <a:lnTo>
                  <a:pt x="280983" y="64693"/>
                </a:lnTo>
                <a:lnTo>
                  <a:pt x="299449" y="35658"/>
                </a:lnTo>
                <a:lnTo>
                  <a:pt x="325894" y="0"/>
                </a:lnTo>
                <a:close/>
              </a:path>
            </a:pathLst>
          </a:custGeom>
          <a:solidFill>
            <a:srgbClr val="9E9E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592224" y="1892305"/>
            <a:ext cx="677545" cy="4445"/>
          </a:xfrm>
          <a:custGeom>
            <a:avLst/>
            <a:gdLst/>
            <a:ahLst/>
            <a:cxnLst/>
            <a:rect l="l" t="t" r="r" b="b"/>
            <a:pathLst>
              <a:path w="677545" h="4444">
                <a:moveTo>
                  <a:pt x="677532" y="4038"/>
                </a:moveTo>
                <a:lnTo>
                  <a:pt x="0" y="0"/>
                </a:lnTo>
              </a:path>
            </a:pathLst>
          </a:custGeom>
          <a:ln w="38100">
            <a:solidFill>
              <a:srgbClr val="9E9E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385283" y="1729775"/>
            <a:ext cx="294640" cy="326390"/>
          </a:xfrm>
          <a:custGeom>
            <a:avLst/>
            <a:gdLst/>
            <a:ahLst/>
            <a:cxnLst/>
            <a:rect l="l" t="t" r="r" b="b"/>
            <a:pathLst>
              <a:path w="294639" h="326389">
                <a:moveTo>
                  <a:pt x="294043" y="0"/>
                </a:moveTo>
                <a:lnTo>
                  <a:pt x="259179" y="27475"/>
                </a:lnTo>
                <a:lnTo>
                  <a:pt x="219909" y="54099"/>
                </a:lnTo>
                <a:lnTo>
                  <a:pt x="177446" y="79496"/>
                </a:lnTo>
                <a:lnTo>
                  <a:pt x="133008" y="103290"/>
                </a:lnTo>
                <a:lnTo>
                  <a:pt x="87811" y="125105"/>
                </a:lnTo>
                <a:lnTo>
                  <a:pt x="43069" y="144563"/>
                </a:lnTo>
                <a:lnTo>
                  <a:pt x="0" y="161289"/>
                </a:lnTo>
                <a:lnTo>
                  <a:pt x="42862" y="178522"/>
                </a:lnTo>
                <a:lnTo>
                  <a:pt x="87367" y="198509"/>
                </a:lnTo>
                <a:lnTo>
                  <a:pt x="132301" y="220860"/>
                </a:lnTo>
                <a:lnTo>
                  <a:pt x="176453" y="245184"/>
                </a:lnTo>
                <a:lnTo>
                  <a:pt x="218612" y="271090"/>
                </a:lnTo>
                <a:lnTo>
                  <a:pt x="257564" y="298188"/>
                </a:lnTo>
                <a:lnTo>
                  <a:pt x="292100" y="326085"/>
                </a:lnTo>
                <a:lnTo>
                  <a:pt x="234111" y="162686"/>
                </a:lnTo>
                <a:lnTo>
                  <a:pt x="294043" y="0"/>
                </a:lnTo>
                <a:close/>
              </a:path>
            </a:pathLst>
          </a:custGeom>
          <a:solidFill>
            <a:srgbClr val="9E9E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775240" y="2381694"/>
            <a:ext cx="1019810" cy="429259"/>
          </a:xfrm>
          <a:custGeom>
            <a:avLst/>
            <a:gdLst/>
            <a:ahLst/>
            <a:cxnLst/>
            <a:rect l="l" t="t" r="r" b="b"/>
            <a:pathLst>
              <a:path w="1019810" h="429260">
                <a:moveTo>
                  <a:pt x="1019225" y="428726"/>
                </a:moveTo>
                <a:lnTo>
                  <a:pt x="0" y="0"/>
                </a:lnTo>
              </a:path>
            </a:pathLst>
          </a:custGeom>
          <a:ln w="38100">
            <a:solidFill>
              <a:srgbClr val="9E9E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584480" y="2264794"/>
            <a:ext cx="333375" cy="300990"/>
          </a:xfrm>
          <a:custGeom>
            <a:avLst/>
            <a:gdLst/>
            <a:ahLst/>
            <a:cxnLst/>
            <a:rect l="l" t="t" r="r" b="b"/>
            <a:pathLst>
              <a:path w="333375" h="300989">
                <a:moveTo>
                  <a:pt x="0" y="36664"/>
                </a:moveTo>
                <a:lnTo>
                  <a:pt x="33021" y="68973"/>
                </a:lnTo>
                <a:lnTo>
                  <a:pt x="66507" y="104453"/>
                </a:lnTo>
                <a:lnTo>
                  <a:pt x="99485" y="142281"/>
                </a:lnTo>
                <a:lnTo>
                  <a:pt x="130986" y="181633"/>
                </a:lnTo>
                <a:lnTo>
                  <a:pt x="160039" y="221683"/>
                </a:lnTo>
                <a:lnTo>
                  <a:pt x="185674" y="261608"/>
                </a:lnTo>
                <a:lnTo>
                  <a:pt x="206921" y="300583"/>
                </a:lnTo>
                <a:lnTo>
                  <a:pt x="215785" y="127431"/>
                </a:lnTo>
                <a:lnTo>
                  <a:pt x="298608" y="37667"/>
                </a:lnTo>
                <a:lnTo>
                  <a:pt x="46186" y="37667"/>
                </a:lnTo>
                <a:lnTo>
                  <a:pt x="0" y="36664"/>
                </a:lnTo>
                <a:close/>
              </a:path>
              <a:path w="333375" h="300989">
                <a:moveTo>
                  <a:pt x="333362" y="0"/>
                </a:moveTo>
                <a:lnTo>
                  <a:pt x="290641" y="12065"/>
                </a:lnTo>
                <a:lnTo>
                  <a:pt x="244174" y="21659"/>
                </a:lnTo>
                <a:lnTo>
                  <a:pt x="195226" y="28898"/>
                </a:lnTo>
                <a:lnTo>
                  <a:pt x="145068" y="33901"/>
                </a:lnTo>
                <a:lnTo>
                  <a:pt x="94965" y="36785"/>
                </a:lnTo>
                <a:lnTo>
                  <a:pt x="46186" y="37667"/>
                </a:lnTo>
                <a:lnTo>
                  <a:pt x="298608" y="37667"/>
                </a:lnTo>
                <a:lnTo>
                  <a:pt x="333362" y="0"/>
                </a:lnTo>
                <a:close/>
              </a:path>
            </a:pathLst>
          </a:custGeom>
          <a:solidFill>
            <a:srgbClr val="9E9E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363092" y="7243291"/>
            <a:ext cx="2989580" cy="8255"/>
          </a:xfrm>
          <a:custGeom>
            <a:avLst/>
            <a:gdLst/>
            <a:ahLst/>
            <a:cxnLst/>
            <a:rect l="l" t="t" r="r" b="b"/>
            <a:pathLst>
              <a:path w="2989579" h="8254">
                <a:moveTo>
                  <a:pt x="0" y="0"/>
                </a:moveTo>
                <a:lnTo>
                  <a:pt x="2989529" y="8089"/>
                </a:lnTo>
              </a:path>
            </a:pathLst>
          </a:custGeom>
          <a:ln w="38100">
            <a:solidFill>
              <a:srgbClr val="9E9E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013962" y="7065327"/>
            <a:ext cx="379095" cy="635"/>
          </a:xfrm>
          <a:custGeom>
            <a:avLst/>
            <a:gdLst/>
            <a:ahLst/>
            <a:cxnLst/>
            <a:rect l="l" t="t" r="r" b="b"/>
            <a:pathLst>
              <a:path w="379095" h="634">
                <a:moveTo>
                  <a:pt x="378739" y="101"/>
                </a:moveTo>
                <a:lnTo>
                  <a:pt x="0" y="0"/>
                </a:lnTo>
              </a:path>
            </a:pathLst>
          </a:custGeom>
          <a:ln w="38100">
            <a:solidFill>
              <a:srgbClr val="9E9E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807014" y="6902301"/>
            <a:ext cx="293370" cy="326390"/>
          </a:xfrm>
          <a:custGeom>
            <a:avLst/>
            <a:gdLst/>
            <a:ahLst/>
            <a:cxnLst/>
            <a:rect l="l" t="t" r="r" b="b"/>
            <a:pathLst>
              <a:path w="293370" h="326390">
                <a:moveTo>
                  <a:pt x="293116" y="0"/>
                </a:moveTo>
                <a:lnTo>
                  <a:pt x="258408" y="27678"/>
                </a:lnTo>
                <a:lnTo>
                  <a:pt x="219289" y="54528"/>
                </a:lnTo>
                <a:lnTo>
                  <a:pt x="176971" y="80168"/>
                </a:lnTo>
                <a:lnTo>
                  <a:pt x="132669" y="104215"/>
                </a:lnTo>
                <a:lnTo>
                  <a:pt x="87597" y="126287"/>
                </a:lnTo>
                <a:lnTo>
                  <a:pt x="42969" y="146002"/>
                </a:lnTo>
                <a:lnTo>
                  <a:pt x="0" y="162979"/>
                </a:lnTo>
                <a:lnTo>
                  <a:pt x="42962" y="179965"/>
                </a:lnTo>
                <a:lnTo>
                  <a:pt x="87580" y="199697"/>
                </a:lnTo>
                <a:lnTo>
                  <a:pt x="132640" y="221791"/>
                </a:lnTo>
                <a:lnTo>
                  <a:pt x="176929" y="245862"/>
                </a:lnTo>
                <a:lnTo>
                  <a:pt x="219232" y="271527"/>
                </a:lnTo>
                <a:lnTo>
                  <a:pt x="258335" y="298400"/>
                </a:lnTo>
                <a:lnTo>
                  <a:pt x="293027" y="326097"/>
                </a:lnTo>
                <a:lnTo>
                  <a:pt x="234111" y="163042"/>
                </a:lnTo>
                <a:lnTo>
                  <a:pt x="293116" y="0"/>
                </a:lnTo>
                <a:close/>
              </a:path>
            </a:pathLst>
          </a:custGeom>
          <a:solidFill>
            <a:srgbClr val="9E9E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796441" y="6863098"/>
            <a:ext cx="2313940" cy="0"/>
          </a:xfrm>
          <a:custGeom>
            <a:avLst/>
            <a:gdLst/>
            <a:ahLst/>
            <a:cxnLst/>
            <a:rect l="l" t="t" r="r" b="b"/>
            <a:pathLst>
              <a:path w="2313940">
                <a:moveTo>
                  <a:pt x="0" y="0"/>
                </a:moveTo>
                <a:lnTo>
                  <a:pt x="2313508" y="0"/>
                </a:lnTo>
              </a:path>
            </a:pathLst>
          </a:custGeom>
          <a:ln w="38100">
            <a:solidFill>
              <a:srgbClr val="9E9E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573482" y="4755784"/>
            <a:ext cx="452022" cy="4520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701886" y="4799845"/>
            <a:ext cx="197485" cy="82550"/>
          </a:xfrm>
          <a:custGeom>
            <a:avLst/>
            <a:gdLst/>
            <a:ahLst/>
            <a:cxnLst/>
            <a:rect l="l" t="t" r="r" b="b"/>
            <a:pathLst>
              <a:path w="197485" h="82550">
                <a:moveTo>
                  <a:pt x="97691" y="82045"/>
                </a:moveTo>
                <a:lnTo>
                  <a:pt x="59482" y="78971"/>
                </a:lnTo>
                <a:lnTo>
                  <a:pt x="28450" y="70229"/>
                </a:lnTo>
                <a:lnTo>
                  <a:pt x="7615" y="57138"/>
                </a:lnTo>
                <a:lnTo>
                  <a:pt x="0" y="41018"/>
                </a:lnTo>
                <a:lnTo>
                  <a:pt x="7615" y="24898"/>
                </a:lnTo>
                <a:lnTo>
                  <a:pt x="28443" y="11808"/>
                </a:lnTo>
                <a:lnTo>
                  <a:pt x="59472" y="3068"/>
                </a:lnTo>
                <a:lnTo>
                  <a:pt x="97691" y="0"/>
                </a:lnTo>
                <a:lnTo>
                  <a:pt x="136135" y="3366"/>
                </a:lnTo>
                <a:lnTo>
                  <a:pt x="167705" y="12208"/>
                </a:lnTo>
                <a:lnTo>
                  <a:pt x="189076" y="25200"/>
                </a:lnTo>
                <a:lnTo>
                  <a:pt x="196921" y="41018"/>
                </a:lnTo>
                <a:lnTo>
                  <a:pt x="189065" y="56842"/>
                </a:lnTo>
                <a:lnTo>
                  <a:pt x="167695" y="69832"/>
                </a:lnTo>
                <a:lnTo>
                  <a:pt x="136131" y="78672"/>
                </a:lnTo>
                <a:lnTo>
                  <a:pt x="97691" y="82045"/>
                </a:lnTo>
                <a:close/>
              </a:path>
            </a:pathLst>
          </a:custGeom>
          <a:solidFill>
            <a:srgbClr val="F29E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825267" y="148751"/>
            <a:ext cx="1819275" cy="1597660"/>
          </a:xfrm>
          <a:custGeom>
            <a:avLst/>
            <a:gdLst/>
            <a:ahLst/>
            <a:cxnLst/>
            <a:rect l="l" t="t" r="r" b="b"/>
            <a:pathLst>
              <a:path w="1819275" h="1597660">
                <a:moveTo>
                  <a:pt x="911910" y="1597113"/>
                </a:moveTo>
                <a:lnTo>
                  <a:pt x="0" y="797394"/>
                </a:lnTo>
                <a:lnTo>
                  <a:pt x="911910" y="0"/>
                </a:lnTo>
                <a:lnTo>
                  <a:pt x="1819160" y="797394"/>
                </a:lnTo>
                <a:lnTo>
                  <a:pt x="911910" y="1597113"/>
                </a:lnTo>
                <a:close/>
              </a:path>
            </a:pathLst>
          </a:custGeom>
          <a:ln w="38100">
            <a:solidFill>
              <a:srgbClr val="7170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020455" y="2889608"/>
            <a:ext cx="1819275" cy="1597660"/>
          </a:xfrm>
          <a:custGeom>
            <a:avLst/>
            <a:gdLst/>
            <a:ahLst/>
            <a:cxnLst/>
            <a:rect l="l" t="t" r="r" b="b"/>
            <a:pathLst>
              <a:path w="1819275" h="1597660">
                <a:moveTo>
                  <a:pt x="911910" y="1597113"/>
                </a:moveTo>
                <a:lnTo>
                  <a:pt x="0" y="797394"/>
                </a:lnTo>
                <a:lnTo>
                  <a:pt x="911910" y="0"/>
                </a:lnTo>
                <a:lnTo>
                  <a:pt x="1819160" y="797394"/>
                </a:lnTo>
                <a:lnTo>
                  <a:pt x="911910" y="1597113"/>
                </a:lnTo>
                <a:close/>
              </a:path>
            </a:pathLst>
          </a:custGeom>
          <a:ln w="38100">
            <a:solidFill>
              <a:srgbClr val="7170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02791" y="2763075"/>
            <a:ext cx="1637664" cy="1437640"/>
          </a:xfrm>
          <a:custGeom>
            <a:avLst/>
            <a:gdLst/>
            <a:ahLst/>
            <a:cxnLst/>
            <a:rect l="l" t="t" r="r" b="b"/>
            <a:pathLst>
              <a:path w="1637664" h="1437639">
                <a:moveTo>
                  <a:pt x="820724" y="1437424"/>
                </a:moveTo>
                <a:lnTo>
                  <a:pt x="0" y="717664"/>
                </a:lnTo>
                <a:lnTo>
                  <a:pt x="820724" y="0"/>
                </a:lnTo>
                <a:lnTo>
                  <a:pt x="1637245" y="717664"/>
                </a:lnTo>
                <a:lnTo>
                  <a:pt x="820724" y="1437424"/>
                </a:lnTo>
                <a:close/>
              </a:path>
            </a:pathLst>
          </a:custGeom>
          <a:ln w="38100">
            <a:solidFill>
              <a:srgbClr val="7170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33611" y="4324320"/>
            <a:ext cx="1637664" cy="1437640"/>
          </a:xfrm>
          <a:custGeom>
            <a:avLst/>
            <a:gdLst/>
            <a:ahLst/>
            <a:cxnLst/>
            <a:rect l="l" t="t" r="r" b="b"/>
            <a:pathLst>
              <a:path w="1637664" h="1437639">
                <a:moveTo>
                  <a:pt x="820724" y="1437424"/>
                </a:moveTo>
                <a:lnTo>
                  <a:pt x="0" y="717664"/>
                </a:lnTo>
                <a:lnTo>
                  <a:pt x="820724" y="0"/>
                </a:lnTo>
                <a:lnTo>
                  <a:pt x="1637245" y="717664"/>
                </a:lnTo>
                <a:lnTo>
                  <a:pt x="820724" y="1437424"/>
                </a:lnTo>
                <a:close/>
              </a:path>
            </a:pathLst>
          </a:custGeom>
          <a:ln w="38100">
            <a:solidFill>
              <a:srgbClr val="7170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65968" y="6039217"/>
            <a:ext cx="1637664" cy="1437640"/>
          </a:xfrm>
          <a:custGeom>
            <a:avLst/>
            <a:gdLst/>
            <a:ahLst/>
            <a:cxnLst/>
            <a:rect l="l" t="t" r="r" b="b"/>
            <a:pathLst>
              <a:path w="1637664" h="1437640">
                <a:moveTo>
                  <a:pt x="820724" y="1437424"/>
                </a:moveTo>
                <a:lnTo>
                  <a:pt x="0" y="717664"/>
                </a:lnTo>
                <a:lnTo>
                  <a:pt x="820724" y="0"/>
                </a:lnTo>
                <a:lnTo>
                  <a:pt x="1637245" y="717664"/>
                </a:lnTo>
                <a:lnTo>
                  <a:pt x="820724" y="1437424"/>
                </a:lnTo>
                <a:close/>
              </a:path>
            </a:pathLst>
          </a:custGeom>
          <a:ln w="38100">
            <a:solidFill>
              <a:srgbClr val="7170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529974" y="4129428"/>
            <a:ext cx="452022" cy="4520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658378" y="4173489"/>
            <a:ext cx="197485" cy="82550"/>
          </a:xfrm>
          <a:custGeom>
            <a:avLst/>
            <a:gdLst/>
            <a:ahLst/>
            <a:cxnLst/>
            <a:rect l="l" t="t" r="r" b="b"/>
            <a:pathLst>
              <a:path w="197485" h="82550">
                <a:moveTo>
                  <a:pt x="97691" y="82045"/>
                </a:moveTo>
                <a:lnTo>
                  <a:pt x="59482" y="78971"/>
                </a:lnTo>
                <a:lnTo>
                  <a:pt x="28450" y="70229"/>
                </a:lnTo>
                <a:lnTo>
                  <a:pt x="7615" y="57138"/>
                </a:lnTo>
                <a:lnTo>
                  <a:pt x="0" y="41018"/>
                </a:lnTo>
                <a:lnTo>
                  <a:pt x="7615" y="24898"/>
                </a:lnTo>
                <a:lnTo>
                  <a:pt x="28443" y="11808"/>
                </a:lnTo>
                <a:lnTo>
                  <a:pt x="59472" y="3068"/>
                </a:lnTo>
                <a:lnTo>
                  <a:pt x="97691" y="0"/>
                </a:lnTo>
                <a:lnTo>
                  <a:pt x="136135" y="3366"/>
                </a:lnTo>
                <a:lnTo>
                  <a:pt x="167705" y="12208"/>
                </a:lnTo>
                <a:lnTo>
                  <a:pt x="189076" y="25200"/>
                </a:lnTo>
                <a:lnTo>
                  <a:pt x="196921" y="41018"/>
                </a:lnTo>
                <a:lnTo>
                  <a:pt x="189065" y="56842"/>
                </a:lnTo>
                <a:lnTo>
                  <a:pt x="167695" y="69832"/>
                </a:lnTo>
                <a:lnTo>
                  <a:pt x="136131" y="78672"/>
                </a:lnTo>
                <a:lnTo>
                  <a:pt x="97691" y="82045"/>
                </a:lnTo>
                <a:close/>
              </a:path>
            </a:pathLst>
          </a:custGeom>
          <a:solidFill>
            <a:srgbClr val="F29E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661102" y="2225488"/>
            <a:ext cx="452022" cy="4520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024283" y="6589359"/>
            <a:ext cx="452022" cy="4520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074220" y="6622139"/>
            <a:ext cx="351224" cy="3512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085748" y="6634780"/>
            <a:ext cx="328295" cy="328295"/>
          </a:xfrm>
          <a:custGeom>
            <a:avLst/>
            <a:gdLst/>
            <a:ahLst/>
            <a:cxnLst/>
            <a:rect l="l" t="t" r="r" b="b"/>
            <a:pathLst>
              <a:path w="328295" h="328295">
                <a:moveTo>
                  <a:pt x="164117" y="328235"/>
                </a:moveTo>
                <a:lnTo>
                  <a:pt x="120487" y="322372"/>
                </a:lnTo>
                <a:lnTo>
                  <a:pt x="81283" y="305826"/>
                </a:lnTo>
                <a:lnTo>
                  <a:pt x="48068" y="280163"/>
                </a:lnTo>
                <a:lnTo>
                  <a:pt x="22406" y="246947"/>
                </a:lnTo>
                <a:lnTo>
                  <a:pt x="5862" y="207744"/>
                </a:lnTo>
                <a:lnTo>
                  <a:pt x="0" y="164117"/>
                </a:lnTo>
                <a:lnTo>
                  <a:pt x="5862" y="120493"/>
                </a:lnTo>
                <a:lnTo>
                  <a:pt x="22406" y="81291"/>
                </a:lnTo>
                <a:lnTo>
                  <a:pt x="48068" y="48074"/>
                </a:lnTo>
                <a:lnTo>
                  <a:pt x="81283" y="22410"/>
                </a:lnTo>
                <a:lnTo>
                  <a:pt x="120487" y="5863"/>
                </a:lnTo>
                <a:lnTo>
                  <a:pt x="164117" y="0"/>
                </a:lnTo>
                <a:lnTo>
                  <a:pt x="207747" y="5863"/>
                </a:lnTo>
                <a:lnTo>
                  <a:pt x="246951" y="22410"/>
                </a:lnTo>
                <a:lnTo>
                  <a:pt x="280167" y="48074"/>
                </a:lnTo>
                <a:lnTo>
                  <a:pt x="305828" y="81291"/>
                </a:lnTo>
                <a:lnTo>
                  <a:pt x="322372" y="120493"/>
                </a:lnTo>
                <a:lnTo>
                  <a:pt x="328235" y="164117"/>
                </a:lnTo>
                <a:lnTo>
                  <a:pt x="322372" y="207744"/>
                </a:lnTo>
                <a:lnTo>
                  <a:pt x="305828" y="246947"/>
                </a:lnTo>
                <a:lnTo>
                  <a:pt x="280167" y="280163"/>
                </a:lnTo>
                <a:lnTo>
                  <a:pt x="246951" y="305826"/>
                </a:lnTo>
                <a:lnTo>
                  <a:pt x="207747" y="322372"/>
                </a:lnTo>
                <a:lnTo>
                  <a:pt x="164117" y="3282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152687" y="6633419"/>
            <a:ext cx="197485" cy="82550"/>
          </a:xfrm>
          <a:custGeom>
            <a:avLst/>
            <a:gdLst/>
            <a:ahLst/>
            <a:cxnLst/>
            <a:rect l="l" t="t" r="r" b="b"/>
            <a:pathLst>
              <a:path w="197485" h="82550">
                <a:moveTo>
                  <a:pt x="97691" y="82045"/>
                </a:moveTo>
                <a:lnTo>
                  <a:pt x="59482" y="78971"/>
                </a:lnTo>
                <a:lnTo>
                  <a:pt x="28450" y="70229"/>
                </a:lnTo>
                <a:lnTo>
                  <a:pt x="7615" y="57138"/>
                </a:lnTo>
                <a:lnTo>
                  <a:pt x="0" y="41018"/>
                </a:lnTo>
                <a:lnTo>
                  <a:pt x="7615" y="24898"/>
                </a:lnTo>
                <a:lnTo>
                  <a:pt x="28443" y="11808"/>
                </a:lnTo>
                <a:lnTo>
                  <a:pt x="59472" y="3068"/>
                </a:lnTo>
                <a:lnTo>
                  <a:pt x="97691" y="0"/>
                </a:lnTo>
                <a:lnTo>
                  <a:pt x="136135" y="3366"/>
                </a:lnTo>
                <a:lnTo>
                  <a:pt x="167705" y="12208"/>
                </a:lnTo>
                <a:lnTo>
                  <a:pt x="189076" y="25200"/>
                </a:lnTo>
                <a:lnTo>
                  <a:pt x="196921" y="41018"/>
                </a:lnTo>
                <a:lnTo>
                  <a:pt x="189065" y="56842"/>
                </a:lnTo>
                <a:lnTo>
                  <a:pt x="167695" y="69832"/>
                </a:lnTo>
                <a:lnTo>
                  <a:pt x="136131" y="78672"/>
                </a:lnTo>
                <a:lnTo>
                  <a:pt x="97691" y="82045"/>
                </a:lnTo>
                <a:close/>
              </a:path>
            </a:pathLst>
          </a:custGeom>
          <a:solidFill>
            <a:srgbClr val="F29E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4117194" y="6690847"/>
            <a:ext cx="2571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7839399" y="4913868"/>
            <a:ext cx="452022" cy="4520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208573" y="1624827"/>
            <a:ext cx="445919" cy="4459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6269229" y="1717042"/>
            <a:ext cx="325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231F20"/>
                </a:solidFill>
                <a:latin typeface="Arial"/>
                <a:cs typeface="Arial"/>
              </a:rPr>
              <a:t>YES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2813549" y="3537436"/>
            <a:ext cx="445919" cy="4459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860222" y="3568081"/>
            <a:ext cx="351215" cy="3512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871715" y="3579575"/>
            <a:ext cx="328295" cy="328295"/>
          </a:xfrm>
          <a:custGeom>
            <a:avLst/>
            <a:gdLst/>
            <a:ahLst/>
            <a:cxnLst/>
            <a:rect l="l" t="t" r="r" b="b"/>
            <a:pathLst>
              <a:path w="328294" h="328295">
                <a:moveTo>
                  <a:pt x="164117" y="328235"/>
                </a:moveTo>
                <a:lnTo>
                  <a:pt x="120487" y="322372"/>
                </a:lnTo>
                <a:lnTo>
                  <a:pt x="81283" y="305826"/>
                </a:lnTo>
                <a:lnTo>
                  <a:pt x="48068" y="280163"/>
                </a:lnTo>
                <a:lnTo>
                  <a:pt x="22406" y="246947"/>
                </a:lnTo>
                <a:lnTo>
                  <a:pt x="5862" y="207744"/>
                </a:lnTo>
                <a:lnTo>
                  <a:pt x="0" y="164117"/>
                </a:lnTo>
                <a:lnTo>
                  <a:pt x="5862" y="120490"/>
                </a:lnTo>
                <a:lnTo>
                  <a:pt x="22406" y="81287"/>
                </a:lnTo>
                <a:lnTo>
                  <a:pt x="48068" y="48071"/>
                </a:lnTo>
                <a:lnTo>
                  <a:pt x="81283" y="22408"/>
                </a:lnTo>
                <a:lnTo>
                  <a:pt x="120487" y="5862"/>
                </a:lnTo>
                <a:lnTo>
                  <a:pt x="164117" y="0"/>
                </a:lnTo>
                <a:lnTo>
                  <a:pt x="207747" y="5862"/>
                </a:lnTo>
                <a:lnTo>
                  <a:pt x="246951" y="22408"/>
                </a:lnTo>
                <a:lnTo>
                  <a:pt x="280167" y="48071"/>
                </a:lnTo>
                <a:lnTo>
                  <a:pt x="305828" y="81287"/>
                </a:lnTo>
                <a:lnTo>
                  <a:pt x="322372" y="120490"/>
                </a:lnTo>
                <a:lnTo>
                  <a:pt x="328235" y="164117"/>
                </a:lnTo>
                <a:lnTo>
                  <a:pt x="322372" y="207744"/>
                </a:lnTo>
                <a:lnTo>
                  <a:pt x="305828" y="246947"/>
                </a:lnTo>
                <a:lnTo>
                  <a:pt x="280167" y="280163"/>
                </a:lnTo>
                <a:lnTo>
                  <a:pt x="246951" y="305826"/>
                </a:lnTo>
                <a:lnTo>
                  <a:pt x="207747" y="322372"/>
                </a:lnTo>
                <a:lnTo>
                  <a:pt x="164117" y="3282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2874205" y="3629657"/>
            <a:ext cx="325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231F20"/>
                </a:solidFill>
                <a:latin typeface="Arial"/>
                <a:cs typeface="Arial"/>
              </a:rPr>
              <a:t>YES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1737696" y="5236154"/>
            <a:ext cx="445919" cy="4459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784369" y="5266799"/>
            <a:ext cx="351215" cy="3512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795861" y="5278293"/>
            <a:ext cx="328295" cy="328295"/>
          </a:xfrm>
          <a:custGeom>
            <a:avLst/>
            <a:gdLst/>
            <a:ahLst/>
            <a:cxnLst/>
            <a:rect l="l" t="t" r="r" b="b"/>
            <a:pathLst>
              <a:path w="328294" h="328295">
                <a:moveTo>
                  <a:pt x="164117" y="328235"/>
                </a:moveTo>
                <a:lnTo>
                  <a:pt x="120487" y="322372"/>
                </a:lnTo>
                <a:lnTo>
                  <a:pt x="81283" y="305826"/>
                </a:lnTo>
                <a:lnTo>
                  <a:pt x="48068" y="280163"/>
                </a:lnTo>
                <a:lnTo>
                  <a:pt x="22406" y="246947"/>
                </a:lnTo>
                <a:lnTo>
                  <a:pt x="5862" y="207744"/>
                </a:lnTo>
                <a:lnTo>
                  <a:pt x="0" y="164117"/>
                </a:lnTo>
                <a:lnTo>
                  <a:pt x="5862" y="120490"/>
                </a:lnTo>
                <a:lnTo>
                  <a:pt x="22406" y="81287"/>
                </a:lnTo>
                <a:lnTo>
                  <a:pt x="48068" y="48071"/>
                </a:lnTo>
                <a:lnTo>
                  <a:pt x="81283" y="22408"/>
                </a:lnTo>
                <a:lnTo>
                  <a:pt x="120487" y="5862"/>
                </a:lnTo>
                <a:lnTo>
                  <a:pt x="164117" y="0"/>
                </a:lnTo>
                <a:lnTo>
                  <a:pt x="207747" y="5862"/>
                </a:lnTo>
                <a:lnTo>
                  <a:pt x="246951" y="22408"/>
                </a:lnTo>
                <a:lnTo>
                  <a:pt x="280167" y="48071"/>
                </a:lnTo>
                <a:lnTo>
                  <a:pt x="305828" y="81287"/>
                </a:lnTo>
                <a:lnTo>
                  <a:pt x="322372" y="120490"/>
                </a:lnTo>
                <a:lnTo>
                  <a:pt x="328235" y="164117"/>
                </a:lnTo>
                <a:lnTo>
                  <a:pt x="322372" y="207744"/>
                </a:lnTo>
                <a:lnTo>
                  <a:pt x="305828" y="246947"/>
                </a:lnTo>
                <a:lnTo>
                  <a:pt x="280167" y="280163"/>
                </a:lnTo>
                <a:lnTo>
                  <a:pt x="246951" y="305826"/>
                </a:lnTo>
                <a:lnTo>
                  <a:pt x="207747" y="322372"/>
                </a:lnTo>
                <a:lnTo>
                  <a:pt x="164117" y="3282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 txBox="1"/>
          <p:nvPr/>
        </p:nvSpPr>
        <p:spPr>
          <a:xfrm>
            <a:off x="1798346" y="5328368"/>
            <a:ext cx="325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231F20"/>
                </a:solidFill>
                <a:latin typeface="Arial"/>
                <a:cs typeface="Arial"/>
              </a:rPr>
              <a:t>YES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4304050" y="7072370"/>
            <a:ext cx="445919" cy="4459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350724" y="7103016"/>
            <a:ext cx="351215" cy="3512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362216" y="7114509"/>
            <a:ext cx="328295" cy="328295"/>
          </a:xfrm>
          <a:custGeom>
            <a:avLst/>
            <a:gdLst/>
            <a:ahLst/>
            <a:cxnLst/>
            <a:rect l="l" t="t" r="r" b="b"/>
            <a:pathLst>
              <a:path w="328295" h="328295">
                <a:moveTo>
                  <a:pt x="164117" y="328235"/>
                </a:moveTo>
                <a:lnTo>
                  <a:pt x="120487" y="322372"/>
                </a:lnTo>
                <a:lnTo>
                  <a:pt x="81283" y="305826"/>
                </a:lnTo>
                <a:lnTo>
                  <a:pt x="48068" y="280163"/>
                </a:lnTo>
                <a:lnTo>
                  <a:pt x="22406" y="246947"/>
                </a:lnTo>
                <a:lnTo>
                  <a:pt x="5862" y="207744"/>
                </a:lnTo>
                <a:lnTo>
                  <a:pt x="0" y="164117"/>
                </a:lnTo>
                <a:lnTo>
                  <a:pt x="5862" y="120490"/>
                </a:lnTo>
                <a:lnTo>
                  <a:pt x="22406" y="81287"/>
                </a:lnTo>
                <a:lnTo>
                  <a:pt x="48068" y="48071"/>
                </a:lnTo>
                <a:lnTo>
                  <a:pt x="81283" y="22408"/>
                </a:lnTo>
                <a:lnTo>
                  <a:pt x="120487" y="5862"/>
                </a:lnTo>
                <a:lnTo>
                  <a:pt x="164117" y="0"/>
                </a:lnTo>
                <a:lnTo>
                  <a:pt x="207747" y="5862"/>
                </a:lnTo>
                <a:lnTo>
                  <a:pt x="246951" y="22408"/>
                </a:lnTo>
                <a:lnTo>
                  <a:pt x="280167" y="48071"/>
                </a:lnTo>
                <a:lnTo>
                  <a:pt x="305828" y="81287"/>
                </a:lnTo>
                <a:lnTo>
                  <a:pt x="322372" y="120490"/>
                </a:lnTo>
                <a:lnTo>
                  <a:pt x="328235" y="164117"/>
                </a:lnTo>
                <a:lnTo>
                  <a:pt x="322372" y="207744"/>
                </a:lnTo>
                <a:lnTo>
                  <a:pt x="305828" y="246947"/>
                </a:lnTo>
                <a:lnTo>
                  <a:pt x="280167" y="280163"/>
                </a:lnTo>
                <a:lnTo>
                  <a:pt x="246951" y="305826"/>
                </a:lnTo>
                <a:lnTo>
                  <a:pt x="207747" y="322372"/>
                </a:lnTo>
                <a:lnTo>
                  <a:pt x="164117" y="3282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4352013" y="7164523"/>
            <a:ext cx="325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231F20"/>
                </a:solidFill>
                <a:latin typeface="Arial"/>
                <a:cs typeface="Arial"/>
              </a:rPr>
              <a:t>YES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8722094" y="4556667"/>
            <a:ext cx="445919" cy="4459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 txBox="1">
            <a:spLocks noGrp="1"/>
          </p:cNvSpPr>
          <p:nvPr>
            <p:ph type="title"/>
          </p:nvPr>
        </p:nvSpPr>
        <p:spPr>
          <a:xfrm>
            <a:off x="2806641" y="51965"/>
            <a:ext cx="460460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4335">
              <a:lnSpc>
                <a:spcPct val="100000"/>
              </a:lnSpc>
              <a:spcBef>
                <a:spcPts val="100"/>
              </a:spcBef>
            </a:pPr>
            <a:r>
              <a:rPr spc="100" dirty="0"/>
              <a:t>Pathway</a:t>
            </a:r>
            <a:r>
              <a:rPr lang="en-US" spc="100" dirty="0"/>
              <a:t>s</a:t>
            </a:r>
            <a:r>
              <a:rPr spc="100" dirty="0"/>
              <a:t> </a:t>
            </a:r>
            <a:r>
              <a:rPr spc="75" dirty="0"/>
              <a:t>t</a:t>
            </a:r>
            <a:r>
              <a:rPr lang="en-US" spc="75" dirty="0"/>
              <a:t>o</a:t>
            </a:r>
            <a:r>
              <a:rPr spc="405" dirty="0"/>
              <a:t> </a:t>
            </a:r>
            <a:r>
              <a:rPr spc="110" dirty="0"/>
              <a:t>Acceleration</a:t>
            </a:r>
          </a:p>
        </p:txBody>
      </p:sp>
      <p:sp>
        <p:nvSpPr>
          <p:cNvPr id="141" name="object 141"/>
          <p:cNvSpPr txBox="1"/>
          <p:nvPr/>
        </p:nvSpPr>
        <p:spPr>
          <a:xfrm>
            <a:off x="3231393" y="7561088"/>
            <a:ext cx="357568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25" dirty="0">
                <a:solidFill>
                  <a:srgbClr val="231F20"/>
                </a:solidFill>
                <a:latin typeface="Arial"/>
                <a:cs typeface="Arial"/>
              </a:rPr>
              <a:t>Source:</a:t>
            </a:r>
            <a:r>
              <a:rPr sz="8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25" dirty="0">
                <a:solidFill>
                  <a:srgbClr val="231F20"/>
                </a:solidFill>
                <a:latin typeface="Arial"/>
                <a:cs typeface="Arial"/>
              </a:rPr>
              <a:t>Ohio</a:t>
            </a:r>
            <a:r>
              <a:rPr sz="8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231F20"/>
                </a:solidFill>
                <a:latin typeface="Arial"/>
                <a:cs typeface="Arial"/>
              </a:rPr>
              <a:t>Department</a:t>
            </a:r>
            <a:r>
              <a:rPr sz="8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2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8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231F20"/>
                </a:solidFill>
                <a:latin typeface="Arial"/>
                <a:cs typeface="Arial"/>
              </a:rPr>
              <a:t>Education,</a:t>
            </a:r>
            <a:r>
              <a:rPr sz="8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25" dirty="0">
                <a:solidFill>
                  <a:srgbClr val="231F20"/>
                </a:solidFill>
                <a:latin typeface="Arial"/>
                <a:cs typeface="Arial"/>
              </a:rPr>
              <a:t>Office</a:t>
            </a:r>
            <a:r>
              <a:rPr sz="8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25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8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231F20"/>
                </a:solidFill>
                <a:latin typeface="Arial"/>
                <a:cs typeface="Arial"/>
              </a:rPr>
              <a:t>Exceptional</a:t>
            </a:r>
            <a:r>
              <a:rPr sz="8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231F20"/>
                </a:solidFill>
                <a:latin typeface="Arial"/>
                <a:cs typeface="Arial"/>
              </a:rPr>
              <a:t>Children</a:t>
            </a:r>
            <a:endParaRPr sz="800">
              <a:latin typeface="Arial"/>
              <a:cs typeface="Arial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5391718" y="6013725"/>
            <a:ext cx="1598295" cy="1384300"/>
          </a:xfrm>
          <a:custGeom>
            <a:avLst/>
            <a:gdLst/>
            <a:ahLst/>
            <a:cxnLst/>
            <a:rect l="l" t="t" r="r" b="b"/>
            <a:pathLst>
              <a:path w="1598295" h="1384300">
                <a:moveTo>
                  <a:pt x="1198714" y="0"/>
                </a:moveTo>
                <a:lnTo>
                  <a:pt x="399567" y="0"/>
                </a:lnTo>
                <a:lnTo>
                  <a:pt x="0" y="692086"/>
                </a:lnTo>
                <a:lnTo>
                  <a:pt x="399567" y="1384173"/>
                </a:lnTo>
                <a:lnTo>
                  <a:pt x="1198714" y="1384173"/>
                </a:lnTo>
                <a:lnTo>
                  <a:pt x="1598282" y="692086"/>
                </a:lnTo>
                <a:lnTo>
                  <a:pt x="119871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391718" y="6013725"/>
            <a:ext cx="1598295" cy="1384300"/>
          </a:xfrm>
          <a:custGeom>
            <a:avLst/>
            <a:gdLst/>
            <a:ahLst/>
            <a:cxnLst/>
            <a:rect l="l" t="t" r="r" b="b"/>
            <a:pathLst>
              <a:path w="1598295" h="1384300">
                <a:moveTo>
                  <a:pt x="399567" y="1384173"/>
                </a:moveTo>
                <a:lnTo>
                  <a:pt x="0" y="692086"/>
                </a:lnTo>
                <a:lnTo>
                  <a:pt x="399567" y="0"/>
                </a:lnTo>
                <a:lnTo>
                  <a:pt x="1198714" y="0"/>
                </a:lnTo>
                <a:lnTo>
                  <a:pt x="1598282" y="692086"/>
                </a:lnTo>
                <a:lnTo>
                  <a:pt x="1198714" y="1384173"/>
                </a:lnTo>
                <a:lnTo>
                  <a:pt x="399567" y="1384173"/>
                </a:lnTo>
                <a:close/>
              </a:path>
            </a:pathLst>
          </a:custGeom>
          <a:ln w="13970">
            <a:solidFill>
              <a:srgbClr val="E31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471621" y="6082925"/>
            <a:ext cx="1438910" cy="1245870"/>
          </a:xfrm>
          <a:custGeom>
            <a:avLst/>
            <a:gdLst/>
            <a:ahLst/>
            <a:cxnLst/>
            <a:rect l="l" t="t" r="r" b="b"/>
            <a:pathLst>
              <a:path w="1438909" h="1245870">
                <a:moveTo>
                  <a:pt x="1078839" y="0"/>
                </a:moveTo>
                <a:lnTo>
                  <a:pt x="359613" y="0"/>
                </a:lnTo>
                <a:lnTo>
                  <a:pt x="0" y="622884"/>
                </a:lnTo>
                <a:lnTo>
                  <a:pt x="359613" y="1245768"/>
                </a:lnTo>
                <a:lnTo>
                  <a:pt x="1078839" y="1245768"/>
                </a:lnTo>
                <a:lnTo>
                  <a:pt x="1438452" y="622884"/>
                </a:lnTo>
                <a:lnTo>
                  <a:pt x="10788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 txBox="1"/>
          <p:nvPr/>
        </p:nvSpPr>
        <p:spPr>
          <a:xfrm>
            <a:off x="5525160" y="6082338"/>
            <a:ext cx="1314450" cy="117094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233679" marR="222250" indent="41910" algn="ctr">
              <a:lnSpc>
                <a:spcPts val="1100"/>
              </a:lnSpc>
              <a:spcBef>
                <a:spcPts val="320"/>
              </a:spcBef>
            </a:pPr>
            <a:r>
              <a:rPr sz="1100" spc="15" dirty="0">
                <a:solidFill>
                  <a:srgbClr val="E31836"/>
                </a:solidFill>
                <a:latin typeface="Arial"/>
                <a:cs typeface="Arial"/>
              </a:rPr>
              <a:t>Student  progresses  through</a:t>
            </a:r>
            <a:r>
              <a:rPr sz="1100" spc="-20" dirty="0">
                <a:solidFill>
                  <a:srgbClr val="E31836"/>
                </a:solidFill>
                <a:latin typeface="Arial"/>
                <a:cs typeface="Arial"/>
              </a:rPr>
              <a:t> </a:t>
            </a:r>
            <a:r>
              <a:rPr sz="1100" spc="15" dirty="0">
                <a:solidFill>
                  <a:srgbClr val="E31836"/>
                </a:solidFill>
                <a:latin typeface="Arial"/>
                <a:cs typeface="Arial"/>
              </a:rPr>
              <a:t>K-12</a:t>
            </a:r>
            <a:endParaRPr sz="1100">
              <a:latin typeface="Arial"/>
              <a:cs typeface="Arial"/>
            </a:endParaRPr>
          </a:p>
          <a:p>
            <a:pPr marL="12700" marR="5080" algn="ctr">
              <a:lnSpc>
                <a:spcPts val="1100"/>
              </a:lnSpc>
            </a:pPr>
            <a:r>
              <a:rPr sz="1100" spc="15" dirty="0">
                <a:solidFill>
                  <a:srgbClr val="E31836"/>
                </a:solidFill>
                <a:latin typeface="Arial"/>
                <a:cs typeface="Arial"/>
              </a:rPr>
              <a:t>curriculum </a:t>
            </a:r>
            <a:r>
              <a:rPr sz="1100" spc="10" dirty="0">
                <a:solidFill>
                  <a:srgbClr val="E31836"/>
                </a:solidFill>
                <a:latin typeface="Arial"/>
                <a:cs typeface="Arial"/>
              </a:rPr>
              <a:t>with </a:t>
            </a:r>
            <a:r>
              <a:rPr sz="1100" spc="0" dirty="0">
                <a:solidFill>
                  <a:srgbClr val="E31836"/>
                </a:solidFill>
                <a:latin typeface="Arial"/>
                <a:cs typeface="Arial"/>
              </a:rPr>
              <a:t>new  </a:t>
            </a:r>
            <a:r>
              <a:rPr sz="1100" spc="25" dirty="0">
                <a:solidFill>
                  <a:srgbClr val="E31836"/>
                </a:solidFill>
                <a:latin typeface="Arial"/>
                <a:cs typeface="Arial"/>
              </a:rPr>
              <a:t>cohort </a:t>
            </a:r>
            <a:r>
              <a:rPr sz="1100" spc="15" dirty="0">
                <a:solidFill>
                  <a:srgbClr val="E31836"/>
                </a:solidFill>
                <a:latin typeface="Arial"/>
                <a:cs typeface="Arial"/>
              </a:rPr>
              <a:t>unless  </a:t>
            </a:r>
            <a:r>
              <a:rPr sz="1100" spc="10" dirty="0">
                <a:solidFill>
                  <a:srgbClr val="E31836"/>
                </a:solidFill>
                <a:latin typeface="Arial"/>
                <a:cs typeface="Arial"/>
              </a:rPr>
              <a:t>referred</a:t>
            </a:r>
            <a:r>
              <a:rPr sz="1100" spc="-20" dirty="0">
                <a:solidFill>
                  <a:srgbClr val="E31836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E31836"/>
                </a:solidFill>
                <a:latin typeface="Arial"/>
                <a:cs typeface="Arial"/>
              </a:rPr>
              <a:t>for</a:t>
            </a:r>
            <a:endParaRPr sz="1100">
              <a:latin typeface="Arial"/>
              <a:cs typeface="Arial"/>
            </a:endParaRPr>
          </a:p>
          <a:p>
            <a:pPr marL="266065" marR="203835" indent="-8255" algn="ctr">
              <a:lnSpc>
                <a:spcPts val="1100"/>
              </a:lnSpc>
            </a:pPr>
            <a:r>
              <a:rPr sz="1100" spc="25" dirty="0">
                <a:solidFill>
                  <a:srgbClr val="E31836"/>
                </a:solidFill>
                <a:latin typeface="Arial"/>
                <a:cs typeface="Arial"/>
              </a:rPr>
              <a:t>further  </a:t>
            </a:r>
            <a:r>
              <a:rPr sz="1100" spc="15" dirty="0">
                <a:solidFill>
                  <a:srgbClr val="E31836"/>
                </a:solidFill>
                <a:latin typeface="Arial"/>
                <a:cs typeface="Arial"/>
              </a:rPr>
              <a:t>accele</a:t>
            </a:r>
            <a:r>
              <a:rPr sz="1100" spc="5" dirty="0">
                <a:solidFill>
                  <a:srgbClr val="E31836"/>
                </a:solidFill>
                <a:latin typeface="Arial"/>
                <a:cs typeface="Arial"/>
              </a:rPr>
              <a:t>r</a:t>
            </a:r>
            <a:r>
              <a:rPr sz="1100" spc="15" dirty="0">
                <a:solidFill>
                  <a:srgbClr val="E31836"/>
                </a:solidFill>
                <a:latin typeface="Arial"/>
                <a:cs typeface="Arial"/>
              </a:rPr>
              <a:t>ation.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DB055656-3184-4EA9-A6A2-CF68A0B4FAF2}"/>
              </a:ext>
            </a:extLst>
          </p:cNvPr>
          <p:cNvSpPr/>
          <p:nvPr/>
        </p:nvSpPr>
        <p:spPr>
          <a:xfrm>
            <a:off x="6705635" y="2265494"/>
            <a:ext cx="346627" cy="35527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CEE87D2D-72A4-44A7-BF2C-E23D089F516B}"/>
              </a:ext>
            </a:extLst>
          </p:cNvPr>
          <p:cNvSpPr/>
          <p:nvPr/>
        </p:nvSpPr>
        <p:spPr>
          <a:xfrm>
            <a:off x="1569058" y="4188203"/>
            <a:ext cx="346627" cy="35527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B93AD400-B207-48E8-AFF6-2AA329E16317}"/>
              </a:ext>
            </a:extLst>
          </p:cNvPr>
          <p:cNvSpPr/>
          <p:nvPr/>
        </p:nvSpPr>
        <p:spPr>
          <a:xfrm>
            <a:off x="2633328" y="4794197"/>
            <a:ext cx="346627" cy="35527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05E453D5-CD76-4A5D-B0ED-B14E20244F78}"/>
              </a:ext>
            </a:extLst>
          </p:cNvPr>
          <p:cNvSpPr/>
          <p:nvPr/>
        </p:nvSpPr>
        <p:spPr>
          <a:xfrm>
            <a:off x="7891642" y="4972274"/>
            <a:ext cx="346627" cy="35527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C8099DE7-906D-49E9-8BEA-B0C1B6F71D79}"/>
              </a:ext>
            </a:extLst>
          </p:cNvPr>
          <p:cNvSpPr/>
          <p:nvPr/>
        </p:nvSpPr>
        <p:spPr>
          <a:xfrm>
            <a:off x="4093886" y="6624920"/>
            <a:ext cx="346627" cy="35527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bject 118">
            <a:extLst>
              <a:ext uri="{FF2B5EF4-FFF2-40B4-BE49-F238E27FC236}">
                <a16:creationId xmlns:a16="http://schemas.microsoft.com/office/drawing/2014/main" id="{EC62DAF6-2E71-45A5-B23B-956A8C44CAC0}"/>
              </a:ext>
            </a:extLst>
          </p:cNvPr>
          <p:cNvSpPr txBox="1"/>
          <p:nvPr/>
        </p:nvSpPr>
        <p:spPr>
          <a:xfrm>
            <a:off x="7947262" y="5065609"/>
            <a:ext cx="257175" cy="208279"/>
          </a:xfrm>
          <a:prstGeom prst="rect">
            <a:avLst/>
          </a:prstGeom>
          <a:noFill/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6768674" y="2366944"/>
            <a:ext cx="257175" cy="208279"/>
          </a:xfrm>
          <a:prstGeom prst="rect">
            <a:avLst/>
          </a:prstGeom>
          <a:noFill/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52" name="object 118">
            <a:extLst>
              <a:ext uri="{FF2B5EF4-FFF2-40B4-BE49-F238E27FC236}">
                <a16:creationId xmlns:a16="http://schemas.microsoft.com/office/drawing/2014/main" id="{FED43A18-E88E-4737-BB52-E70A9B3F54A4}"/>
              </a:ext>
            </a:extLst>
          </p:cNvPr>
          <p:cNvSpPr txBox="1"/>
          <p:nvPr/>
        </p:nvSpPr>
        <p:spPr>
          <a:xfrm>
            <a:off x="4154830" y="6709601"/>
            <a:ext cx="257175" cy="208279"/>
          </a:xfrm>
          <a:prstGeom prst="rect">
            <a:avLst/>
          </a:prstGeom>
          <a:noFill/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53" name="object 118">
            <a:extLst>
              <a:ext uri="{FF2B5EF4-FFF2-40B4-BE49-F238E27FC236}">
                <a16:creationId xmlns:a16="http://schemas.microsoft.com/office/drawing/2014/main" id="{07418FD3-969D-4E18-9158-B86CB6F83C33}"/>
              </a:ext>
            </a:extLst>
          </p:cNvPr>
          <p:cNvSpPr txBox="1"/>
          <p:nvPr/>
        </p:nvSpPr>
        <p:spPr>
          <a:xfrm>
            <a:off x="2693556" y="4872618"/>
            <a:ext cx="257175" cy="208279"/>
          </a:xfrm>
          <a:prstGeom prst="rect">
            <a:avLst/>
          </a:prstGeom>
          <a:noFill/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54" name="object 118">
            <a:extLst>
              <a:ext uri="{FF2B5EF4-FFF2-40B4-BE49-F238E27FC236}">
                <a16:creationId xmlns:a16="http://schemas.microsoft.com/office/drawing/2014/main" id="{C6F69C31-F34F-4226-AB32-9AFB0C6598F7}"/>
              </a:ext>
            </a:extLst>
          </p:cNvPr>
          <p:cNvSpPr txBox="1"/>
          <p:nvPr/>
        </p:nvSpPr>
        <p:spPr>
          <a:xfrm>
            <a:off x="1629389" y="4255304"/>
            <a:ext cx="257175" cy="208279"/>
          </a:xfrm>
          <a:prstGeom prst="rect">
            <a:avLst/>
          </a:prstGeom>
          <a:noFill/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25AAFD19-1D14-4A15-B784-1498D035BAA8}"/>
              </a:ext>
            </a:extLst>
          </p:cNvPr>
          <p:cNvSpPr/>
          <p:nvPr/>
        </p:nvSpPr>
        <p:spPr>
          <a:xfrm>
            <a:off x="8772965" y="4595589"/>
            <a:ext cx="346627" cy="355274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39F50856-462C-481D-AD00-6BF5B56860A8}"/>
              </a:ext>
            </a:extLst>
          </p:cNvPr>
          <p:cNvSpPr/>
          <p:nvPr/>
        </p:nvSpPr>
        <p:spPr>
          <a:xfrm>
            <a:off x="6262476" y="1666196"/>
            <a:ext cx="346627" cy="355274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14F1149F-AEB9-4071-8E95-06C619ECA77B}"/>
              </a:ext>
            </a:extLst>
          </p:cNvPr>
          <p:cNvSpPr/>
          <p:nvPr/>
        </p:nvSpPr>
        <p:spPr>
          <a:xfrm>
            <a:off x="2863641" y="3566051"/>
            <a:ext cx="346627" cy="355274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99DE8AF6-52BA-4413-A464-2CD1E39EC19B}"/>
              </a:ext>
            </a:extLst>
          </p:cNvPr>
          <p:cNvSpPr/>
          <p:nvPr/>
        </p:nvSpPr>
        <p:spPr>
          <a:xfrm>
            <a:off x="1800449" y="5252308"/>
            <a:ext cx="346627" cy="355274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EF7A45EB-7A76-4580-BD3C-BA7FF093859B}"/>
              </a:ext>
            </a:extLst>
          </p:cNvPr>
          <p:cNvSpPr/>
          <p:nvPr/>
        </p:nvSpPr>
        <p:spPr>
          <a:xfrm>
            <a:off x="4364293" y="7093150"/>
            <a:ext cx="346627" cy="355274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bject 138">
            <a:extLst>
              <a:ext uri="{FF2B5EF4-FFF2-40B4-BE49-F238E27FC236}">
                <a16:creationId xmlns:a16="http://schemas.microsoft.com/office/drawing/2014/main" id="{697CB756-C261-40BF-BF1C-CBB8BC3CCF72}"/>
              </a:ext>
            </a:extLst>
          </p:cNvPr>
          <p:cNvSpPr txBox="1"/>
          <p:nvPr/>
        </p:nvSpPr>
        <p:spPr>
          <a:xfrm>
            <a:off x="8792552" y="4671047"/>
            <a:ext cx="325120" cy="197490"/>
          </a:xfrm>
          <a:prstGeom prst="rect">
            <a:avLst/>
          </a:prstGeom>
          <a:noFill/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chemeClr val="bg1"/>
                </a:solidFill>
                <a:latin typeface="Arial"/>
                <a:cs typeface="Arial"/>
              </a:rPr>
              <a:t>YES</a:t>
            </a:r>
            <a:endParaRPr sz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6276606" y="1765590"/>
            <a:ext cx="325120" cy="197490"/>
          </a:xfrm>
          <a:prstGeom prst="rect">
            <a:avLst/>
          </a:prstGeom>
          <a:noFill/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chemeClr val="bg1"/>
                </a:solidFill>
                <a:latin typeface="Arial"/>
                <a:cs typeface="Arial"/>
              </a:rPr>
              <a:t>YES</a:t>
            </a:r>
            <a:endParaRPr sz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61" name="object 138">
            <a:extLst>
              <a:ext uri="{FF2B5EF4-FFF2-40B4-BE49-F238E27FC236}">
                <a16:creationId xmlns:a16="http://schemas.microsoft.com/office/drawing/2014/main" id="{C5F3C113-A153-4079-BB5D-46AD58CB3E4A}"/>
              </a:ext>
            </a:extLst>
          </p:cNvPr>
          <p:cNvSpPr txBox="1"/>
          <p:nvPr/>
        </p:nvSpPr>
        <p:spPr>
          <a:xfrm>
            <a:off x="2900524" y="3657645"/>
            <a:ext cx="325120" cy="197490"/>
          </a:xfrm>
          <a:prstGeom prst="rect">
            <a:avLst/>
          </a:prstGeom>
          <a:noFill/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chemeClr val="bg1"/>
                </a:solidFill>
                <a:latin typeface="Arial"/>
                <a:cs typeface="Arial"/>
              </a:rPr>
              <a:t>YES</a:t>
            </a:r>
            <a:endParaRPr sz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62" name="object 138">
            <a:extLst>
              <a:ext uri="{FF2B5EF4-FFF2-40B4-BE49-F238E27FC236}">
                <a16:creationId xmlns:a16="http://schemas.microsoft.com/office/drawing/2014/main" id="{0BA6805E-2B28-423B-8790-BA1041B46390}"/>
              </a:ext>
            </a:extLst>
          </p:cNvPr>
          <p:cNvSpPr txBox="1"/>
          <p:nvPr/>
        </p:nvSpPr>
        <p:spPr>
          <a:xfrm>
            <a:off x="1808639" y="5337140"/>
            <a:ext cx="325120" cy="197490"/>
          </a:xfrm>
          <a:prstGeom prst="rect">
            <a:avLst/>
          </a:prstGeom>
          <a:noFill/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chemeClr val="bg1"/>
                </a:solidFill>
                <a:latin typeface="Arial"/>
                <a:cs typeface="Arial"/>
              </a:rPr>
              <a:t>YES</a:t>
            </a:r>
            <a:endParaRPr sz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63" name="object 138">
            <a:extLst>
              <a:ext uri="{FF2B5EF4-FFF2-40B4-BE49-F238E27FC236}">
                <a16:creationId xmlns:a16="http://schemas.microsoft.com/office/drawing/2014/main" id="{86FF5A9F-CEB9-48DD-935A-7078CF009B0B}"/>
              </a:ext>
            </a:extLst>
          </p:cNvPr>
          <p:cNvSpPr txBox="1"/>
          <p:nvPr/>
        </p:nvSpPr>
        <p:spPr>
          <a:xfrm>
            <a:off x="4390506" y="7197557"/>
            <a:ext cx="325120" cy="197490"/>
          </a:xfrm>
          <a:prstGeom prst="rect">
            <a:avLst/>
          </a:prstGeom>
          <a:noFill/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chemeClr val="bg1"/>
                </a:solidFill>
                <a:latin typeface="Arial"/>
                <a:cs typeface="Arial"/>
              </a:rPr>
              <a:t>YES</a:t>
            </a:r>
            <a:endParaRPr sz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216</Words>
  <Application>Microsoft Office PowerPoint</Application>
  <PresentationFormat>Custom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Office Theme</vt:lpstr>
      <vt:lpstr>Pathways to Acceleration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Ann'sPPgraphic</dc:title>
  <dc:creator>Lohr, Maria</dc:creator>
  <cp:lastModifiedBy>Lohr, Maria</cp:lastModifiedBy>
  <cp:revision>5</cp:revision>
  <dcterms:created xsi:type="dcterms:W3CDTF">2019-03-27T21:22:20Z</dcterms:created>
  <dcterms:modified xsi:type="dcterms:W3CDTF">2019-03-28T02:00:59Z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2010-05-19T00:00:00Z</vt:filetime>
  </property>
  <property fmtid="{D5CDD505-2E9C-101B-9397-08002B2CF9AE}" pid="3" name="Creator">
    <vt:lpwstr>Adobe Illustrator CS3</vt:lpwstr>
  </property>
  <property fmtid="{D5CDD505-2E9C-101B-9397-08002B2CF9AE}" pid="4" name="LastSaved">
    <vt:filetime>2019-03-28T00:00:00Z</vt:filetime>
  </property>
</Properties>
</file>