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4" r:id="rId6"/>
  </p:sldMasterIdLst>
  <p:notesMasterIdLst>
    <p:notesMasterId r:id="rId43"/>
  </p:notesMasterIdLst>
  <p:handoutMasterIdLst>
    <p:handoutMasterId r:id="rId44"/>
  </p:handoutMasterIdLst>
  <p:sldIdLst>
    <p:sldId id="256" r:id="rId7"/>
    <p:sldId id="286" r:id="rId8"/>
    <p:sldId id="287" r:id="rId9"/>
    <p:sldId id="292" r:id="rId10"/>
    <p:sldId id="538" r:id="rId11"/>
    <p:sldId id="290" r:id="rId12"/>
    <p:sldId id="291" r:id="rId13"/>
    <p:sldId id="306" r:id="rId14"/>
    <p:sldId id="532" r:id="rId15"/>
    <p:sldId id="506" r:id="rId16"/>
    <p:sldId id="507" r:id="rId17"/>
    <p:sldId id="508" r:id="rId18"/>
    <p:sldId id="539" r:id="rId19"/>
    <p:sldId id="469" r:id="rId20"/>
    <p:sldId id="522" r:id="rId21"/>
    <p:sldId id="514" r:id="rId22"/>
    <p:sldId id="515" r:id="rId23"/>
    <p:sldId id="516" r:id="rId24"/>
    <p:sldId id="533" r:id="rId25"/>
    <p:sldId id="518" r:id="rId26"/>
    <p:sldId id="534" r:id="rId27"/>
    <p:sldId id="454" r:id="rId28"/>
    <p:sldId id="317" r:id="rId29"/>
    <p:sldId id="513" r:id="rId30"/>
    <p:sldId id="406" r:id="rId31"/>
    <p:sldId id="504" r:id="rId32"/>
    <p:sldId id="536" r:id="rId33"/>
    <p:sldId id="540" r:id="rId34"/>
    <p:sldId id="537" r:id="rId35"/>
    <p:sldId id="541" r:id="rId36"/>
    <p:sldId id="304" r:id="rId37"/>
    <p:sldId id="487" r:id="rId38"/>
    <p:sldId id="300" r:id="rId39"/>
    <p:sldId id="474" r:id="rId40"/>
    <p:sldId id="527" r:id="rId41"/>
    <p:sldId id="542" r:id="rId4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garrick" initials="sjg" lastIdx="1" clrIdx="0"/>
  <p:cmAuthor id="1" name="Tricia Cunningham, ODE" initials="T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920"/>
    <a:srgbClr val="EEBD3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6" autoAdjust="0"/>
    <p:restoredTop sz="67431" autoAdjust="0"/>
  </p:normalViewPr>
  <p:slideViewPr>
    <p:cSldViewPr snapToGrid="0" snapToObjects="1">
      <p:cViewPr varScale="1">
        <p:scale>
          <a:sx n="49" d="100"/>
          <a:sy n="49" d="100"/>
        </p:scale>
        <p:origin x="1740"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49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_rels/data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ata5.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56B4C-857A-4BA5-952C-54B937CE8523}"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B9FF5534-5F4F-4BE0-8F39-6F164CA9BD6C}">
      <dgm:prSet phldrT="[Text]" custT="1"/>
      <dgm:spPr/>
      <dgm:t>
        <a:bodyPr/>
        <a:lstStyle/>
        <a:p>
          <a:r>
            <a:rPr lang="en-US" sz="2800" b="1" dirty="0">
              <a:latin typeface="Arial" panose="020B0604020202020204" pitchFamily="34" charset="0"/>
              <a:cs typeface="Arial" panose="020B0604020202020204" pitchFamily="34" charset="0"/>
            </a:rPr>
            <a:t>United States Department of Agriculture</a:t>
          </a:r>
        </a:p>
      </dgm:t>
    </dgm:pt>
    <dgm:pt modelId="{FB60BD62-BDAA-4B0E-A22D-F91932C2CB63}" type="parTrans" cxnId="{65C06107-D483-4AA4-934C-B72DD96BDA8A}">
      <dgm:prSet/>
      <dgm:spPr/>
      <dgm:t>
        <a:bodyPr/>
        <a:lstStyle/>
        <a:p>
          <a:endParaRPr lang="en-US"/>
        </a:p>
      </dgm:t>
    </dgm:pt>
    <dgm:pt modelId="{259AB306-7A1D-44C2-8FB0-30F7B792C753}" type="sibTrans" cxnId="{65C06107-D483-4AA4-934C-B72DD96BDA8A}">
      <dgm:prSet/>
      <dgm:spPr/>
      <dgm:t>
        <a:bodyPr/>
        <a:lstStyle/>
        <a:p>
          <a:endParaRPr lang="en-US"/>
        </a:p>
      </dgm:t>
    </dgm:pt>
    <dgm:pt modelId="{A7F83ED9-B292-4DBF-911E-03B612FE026C}">
      <dgm:prSet phldrT="[Text]" custT="1"/>
      <dgm:spPr/>
      <dgm:t>
        <a:bodyPr/>
        <a:lstStyle/>
        <a:p>
          <a:r>
            <a:rPr lang="en-US" sz="2800" b="1" dirty="0">
              <a:latin typeface="Arial" panose="020B0604020202020204" pitchFamily="34" charset="0"/>
              <a:cs typeface="Arial" panose="020B0604020202020204" pitchFamily="34" charset="0"/>
            </a:rPr>
            <a:t>Ohio Department of Education Office for Child Nutrition</a:t>
          </a:r>
        </a:p>
      </dgm:t>
    </dgm:pt>
    <dgm:pt modelId="{A6B16EDA-DA68-445F-8441-A86D0D17E06C}" type="parTrans" cxnId="{A5AF0C55-5521-48F7-873D-AF570D6BC497}">
      <dgm:prSet/>
      <dgm:spPr/>
      <dgm:t>
        <a:bodyPr/>
        <a:lstStyle/>
        <a:p>
          <a:endParaRPr lang="en-US"/>
        </a:p>
      </dgm:t>
    </dgm:pt>
    <dgm:pt modelId="{372E53BA-6E89-4CCA-818E-DF1388F2D302}" type="sibTrans" cxnId="{A5AF0C55-5521-48F7-873D-AF570D6BC497}">
      <dgm:prSet/>
      <dgm:spPr/>
      <dgm:t>
        <a:bodyPr/>
        <a:lstStyle/>
        <a:p>
          <a:endParaRPr lang="en-US"/>
        </a:p>
      </dgm:t>
    </dgm:pt>
    <dgm:pt modelId="{ECDA9D50-B474-4C76-92FE-D10D04632D20}">
      <dgm:prSet phldrT="[Text]" custT="1"/>
      <dgm:spPr/>
      <dgm:t>
        <a:bodyPr/>
        <a:lstStyle/>
        <a:p>
          <a:r>
            <a:rPr lang="en-US" sz="2000" b="1" dirty="0">
              <a:latin typeface="Arial" panose="020B0604020202020204" pitchFamily="34" charset="0"/>
              <a:cs typeface="Arial" panose="020B0604020202020204" pitchFamily="34" charset="0"/>
            </a:rPr>
            <a:t>Schools participating in the National School Lunch Program </a:t>
          </a:r>
        </a:p>
      </dgm:t>
    </dgm:pt>
    <dgm:pt modelId="{34749735-2F4E-4625-8719-5427294F4B10}" type="parTrans" cxnId="{113769EB-E69A-43B5-ABE6-6F615C78B7DD}">
      <dgm:prSet/>
      <dgm:spPr/>
      <dgm:t>
        <a:bodyPr/>
        <a:lstStyle/>
        <a:p>
          <a:endParaRPr lang="en-US"/>
        </a:p>
      </dgm:t>
    </dgm:pt>
    <dgm:pt modelId="{727D4C6E-9CA4-4016-A2FF-690A665F6FD4}" type="sibTrans" cxnId="{113769EB-E69A-43B5-ABE6-6F615C78B7DD}">
      <dgm:prSet/>
      <dgm:spPr/>
      <dgm:t>
        <a:bodyPr/>
        <a:lstStyle/>
        <a:p>
          <a:endParaRPr lang="en-US"/>
        </a:p>
      </dgm:t>
    </dgm:pt>
    <dgm:pt modelId="{69E11CEF-6E54-4C87-A53B-7731F80B87A3}">
      <dgm:prSet phldrT="[Text]" custT="1"/>
      <dgm:spPr/>
      <dgm:t>
        <a:bodyPr/>
        <a:lstStyle/>
        <a:p>
          <a:r>
            <a:rPr lang="en-US" sz="2000" b="1" dirty="0">
              <a:latin typeface="Arial" panose="020B0604020202020204" pitchFamily="34" charset="0"/>
              <a:cs typeface="Arial" panose="020B0604020202020204" pitchFamily="34" charset="0"/>
            </a:rPr>
            <a:t>Residential Child Care Institutions participating in the National School Lunch Program</a:t>
          </a:r>
        </a:p>
      </dgm:t>
    </dgm:pt>
    <dgm:pt modelId="{F4CD24E1-9E88-43D2-BA97-18EFEBF1CF0E}" type="parTrans" cxnId="{A05C5F8A-8B6E-403A-9903-64BD01B90870}">
      <dgm:prSet/>
      <dgm:spPr/>
      <dgm:t>
        <a:bodyPr/>
        <a:lstStyle/>
        <a:p>
          <a:endParaRPr lang="en-US"/>
        </a:p>
      </dgm:t>
    </dgm:pt>
    <dgm:pt modelId="{E8679CF2-E7E9-492F-9049-FED9EF2908CF}" type="sibTrans" cxnId="{A05C5F8A-8B6E-403A-9903-64BD01B90870}">
      <dgm:prSet/>
      <dgm:spPr/>
      <dgm:t>
        <a:bodyPr/>
        <a:lstStyle/>
        <a:p>
          <a:endParaRPr lang="en-US"/>
        </a:p>
      </dgm:t>
    </dgm:pt>
    <dgm:pt modelId="{813A46B9-5386-4F0B-84B8-D8D5C2A282C8}">
      <dgm:prSet phldrT="[Text]" custT="1"/>
      <dgm:spPr/>
      <dgm:t>
        <a:bodyPr/>
        <a:lstStyle/>
        <a:p>
          <a:r>
            <a:rPr lang="en-US" sz="2000" b="1" dirty="0">
              <a:latin typeface="Arial" panose="020B0604020202020204" pitchFamily="34" charset="0"/>
              <a:cs typeface="Arial" panose="020B0604020202020204" pitchFamily="34" charset="0"/>
            </a:rPr>
            <a:t>Summer Food Service Program sponsors</a:t>
          </a:r>
        </a:p>
      </dgm:t>
    </dgm:pt>
    <dgm:pt modelId="{3644C3D4-CA98-40C5-AA6B-C616798C49F6}" type="parTrans" cxnId="{E9ED9418-7800-46B1-AE79-3937FFB689DF}">
      <dgm:prSet/>
      <dgm:spPr/>
      <dgm:t>
        <a:bodyPr/>
        <a:lstStyle/>
        <a:p>
          <a:endParaRPr lang="en-US"/>
        </a:p>
      </dgm:t>
    </dgm:pt>
    <dgm:pt modelId="{ADF84D79-9120-4A64-8840-7C7468572809}" type="sibTrans" cxnId="{E9ED9418-7800-46B1-AE79-3937FFB689DF}">
      <dgm:prSet/>
      <dgm:spPr/>
      <dgm:t>
        <a:bodyPr/>
        <a:lstStyle/>
        <a:p>
          <a:endParaRPr lang="en-US"/>
        </a:p>
      </dgm:t>
    </dgm:pt>
    <dgm:pt modelId="{4A2CF6C0-B700-4A20-806A-7074EF59C045}">
      <dgm:prSet phldrT="[Text]" custT="1"/>
      <dgm:spPr/>
      <dgm:t>
        <a:bodyPr/>
        <a:lstStyle/>
        <a:p>
          <a:r>
            <a:rPr lang="en-US" sz="2000" b="1" dirty="0">
              <a:latin typeface="Arial" panose="020B0604020202020204" pitchFamily="34" charset="0"/>
              <a:cs typeface="Arial" panose="020B0604020202020204" pitchFamily="34" charset="0"/>
            </a:rPr>
            <a:t>Charitable Institutions</a:t>
          </a:r>
        </a:p>
      </dgm:t>
    </dgm:pt>
    <dgm:pt modelId="{C93EEADA-A389-4822-8115-867F1F2E55BD}" type="parTrans" cxnId="{1B11118A-CABD-4885-A988-3D36D9131E99}">
      <dgm:prSet/>
      <dgm:spPr/>
      <dgm:t>
        <a:bodyPr/>
        <a:lstStyle/>
        <a:p>
          <a:endParaRPr lang="en-US"/>
        </a:p>
      </dgm:t>
    </dgm:pt>
    <dgm:pt modelId="{FE211B4F-8152-4921-BE31-028B6D0820B8}" type="sibTrans" cxnId="{1B11118A-CABD-4885-A988-3D36D9131E99}">
      <dgm:prSet/>
      <dgm:spPr/>
      <dgm:t>
        <a:bodyPr/>
        <a:lstStyle/>
        <a:p>
          <a:endParaRPr lang="en-US"/>
        </a:p>
      </dgm:t>
    </dgm:pt>
    <dgm:pt modelId="{A7DFA67B-ACC4-4552-AEFB-CC82325B474F}" type="pres">
      <dgm:prSet presAssocID="{3EB56B4C-857A-4BA5-952C-54B937CE8523}" presName="hierChild1" presStyleCnt="0">
        <dgm:presLayoutVars>
          <dgm:chPref val="1"/>
          <dgm:dir/>
          <dgm:animOne val="branch"/>
          <dgm:animLvl val="lvl"/>
          <dgm:resizeHandles/>
        </dgm:presLayoutVars>
      </dgm:prSet>
      <dgm:spPr/>
    </dgm:pt>
    <dgm:pt modelId="{8DEB9AE8-528E-4B91-AEE4-27343B3787B7}" type="pres">
      <dgm:prSet presAssocID="{B9FF5534-5F4F-4BE0-8F39-6F164CA9BD6C}" presName="hierRoot1" presStyleCnt="0"/>
      <dgm:spPr/>
    </dgm:pt>
    <dgm:pt modelId="{29B7CC88-CD00-41B8-AE61-1069827D1B1A}" type="pres">
      <dgm:prSet presAssocID="{B9FF5534-5F4F-4BE0-8F39-6F164CA9BD6C}" presName="composite" presStyleCnt="0"/>
      <dgm:spPr/>
    </dgm:pt>
    <dgm:pt modelId="{E05A5832-8842-4A7F-9022-2460F4DC7A79}" type="pres">
      <dgm:prSet presAssocID="{B9FF5534-5F4F-4BE0-8F39-6F164CA9BD6C}" presName="background" presStyleLbl="node0" presStyleIdx="0" presStyleCnt="1"/>
      <dgm:spPr/>
    </dgm:pt>
    <dgm:pt modelId="{B0135A3E-A823-47DA-A3C3-FBC35D117E09}" type="pres">
      <dgm:prSet presAssocID="{B9FF5534-5F4F-4BE0-8F39-6F164CA9BD6C}" presName="text" presStyleLbl="fgAcc0" presStyleIdx="0" presStyleCnt="1" custScaleX="480339" custLinFactNeighborY="21836">
        <dgm:presLayoutVars>
          <dgm:chPref val="3"/>
        </dgm:presLayoutVars>
      </dgm:prSet>
      <dgm:spPr/>
    </dgm:pt>
    <dgm:pt modelId="{F847BC4B-2BC5-4204-B932-F22C34C9986F}" type="pres">
      <dgm:prSet presAssocID="{B9FF5534-5F4F-4BE0-8F39-6F164CA9BD6C}" presName="hierChild2" presStyleCnt="0"/>
      <dgm:spPr/>
    </dgm:pt>
    <dgm:pt modelId="{2F8948D1-4FDF-41FC-882B-5A539926C833}" type="pres">
      <dgm:prSet presAssocID="{A6B16EDA-DA68-445F-8441-A86D0D17E06C}" presName="Name10" presStyleLbl="parChTrans1D2" presStyleIdx="0" presStyleCnt="1"/>
      <dgm:spPr/>
    </dgm:pt>
    <dgm:pt modelId="{88D59268-8C37-4671-90AA-77959EC38B40}" type="pres">
      <dgm:prSet presAssocID="{A7F83ED9-B292-4DBF-911E-03B612FE026C}" presName="hierRoot2" presStyleCnt="0"/>
      <dgm:spPr/>
    </dgm:pt>
    <dgm:pt modelId="{15AFCD8F-CE13-4A7E-B5C3-3786A10D1D1A}" type="pres">
      <dgm:prSet presAssocID="{A7F83ED9-B292-4DBF-911E-03B612FE026C}" presName="composite2" presStyleCnt="0"/>
      <dgm:spPr/>
    </dgm:pt>
    <dgm:pt modelId="{C5054EB4-6003-4742-82A2-A486AD409B63}" type="pres">
      <dgm:prSet presAssocID="{A7F83ED9-B292-4DBF-911E-03B612FE026C}" presName="background2" presStyleLbl="node2" presStyleIdx="0" presStyleCnt="1"/>
      <dgm:spPr/>
    </dgm:pt>
    <dgm:pt modelId="{637D2238-E4E5-4B60-81BA-BA39D9716B77}" type="pres">
      <dgm:prSet presAssocID="{A7F83ED9-B292-4DBF-911E-03B612FE026C}" presName="text2" presStyleLbl="fgAcc2" presStyleIdx="0" presStyleCnt="1" custScaleX="344451" custLinFactNeighborY="-21302">
        <dgm:presLayoutVars>
          <dgm:chPref val="3"/>
        </dgm:presLayoutVars>
      </dgm:prSet>
      <dgm:spPr/>
    </dgm:pt>
    <dgm:pt modelId="{26F05827-1292-4FBC-8C5E-062F0575C80B}" type="pres">
      <dgm:prSet presAssocID="{A7F83ED9-B292-4DBF-911E-03B612FE026C}" presName="hierChild3" presStyleCnt="0"/>
      <dgm:spPr/>
    </dgm:pt>
    <dgm:pt modelId="{21B8E09E-AC68-41D1-8938-B2EE22227D34}" type="pres">
      <dgm:prSet presAssocID="{34749735-2F4E-4625-8719-5427294F4B10}" presName="Name17" presStyleLbl="parChTrans1D3" presStyleIdx="0" presStyleCnt="4" custSzY="2981778"/>
      <dgm:spPr/>
    </dgm:pt>
    <dgm:pt modelId="{CE96C530-C447-4634-BE88-69DA1A33C45D}" type="pres">
      <dgm:prSet presAssocID="{ECDA9D50-B474-4C76-92FE-D10D04632D20}" presName="hierRoot3" presStyleCnt="0"/>
      <dgm:spPr/>
    </dgm:pt>
    <dgm:pt modelId="{B057B4B3-3EC3-4962-94A6-A18FD50F4D28}" type="pres">
      <dgm:prSet presAssocID="{ECDA9D50-B474-4C76-92FE-D10D04632D20}" presName="composite3" presStyleCnt="0"/>
      <dgm:spPr/>
    </dgm:pt>
    <dgm:pt modelId="{7A92758A-D6CC-4B2F-9A4F-FF6FBF2E8ECC}" type="pres">
      <dgm:prSet presAssocID="{ECDA9D50-B474-4C76-92FE-D10D04632D20}" presName="background3" presStyleLbl="node3" presStyleIdx="0" presStyleCnt="4"/>
      <dgm:spPr/>
    </dgm:pt>
    <dgm:pt modelId="{78EE5FBF-0DAA-4FFE-95AC-D633CA314BA1}" type="pres">
      <dgm:prSet presAssocID="{ECDA9D50-B474-4C76-92FE-D10D04632D20}" presName="text3" presStyleLbl="fgAcc3" presStyleIdx="0" presStyleCnt="4" custScaleY="247824">
        <dgm:presLayoutVars>
          <dgm:chPref val="3"/>
        </dgm:presLayoutVars>
      </dgm:prSet>
      <dgm:spPr/>
    </dgm:pt>
    <dgm:pt modelId="{6263DA79-7151-4B05-B00E-2BFCE1F835A3}" type="pres">
      <dgm:prSet presAssocID="{ECDA9D50-B474-4C76-92FE-D10D04632D20}" presName="hierChild4" presStyleCnt="0"/>
      <dgm:spPr/>
    </dgm:pt>
    <dgm:pt modelId="{9A2A23E6-1FDE-4123-AB47-9443C507502C}" type="pres">
      <dgm:prSet presAssocID="{F4CD24E1-9E88-43D2-BA97-18EFEBF1CF0E}" presName="Name17" presStyleLbl="parChTrans1D3" presStyleIdx="1" presStyleCnt="4"/>
      <dgm:spPr/>
    </dgm:pt>
    <dgm:pt modelId="{242C9317-FC62-4276-8692-3960B515153C}" type="pres">
      <dgm:prSet presAssocID="{69E11CEF-6E54-4C87-A53B-7731F80B87A3}" presName="hierRoot3" presStyleCnt="0"/>
      <dgm:spPr/>
    </dgm:pt>
    <dgm:pt modelId="{6AD29BE2-B052-4A95-AC51-DD0122588E5D}" type="pres">
      <dgm:prSet presAssocID="{69E11CEF-6E54-4C87-A53B-7731F80B87A3}" presName="composite3" presStyleCnt="0"/>
      <dgm:spPr/>
    </dgm:pt>
    <dgm:pt modelId="{B58B71D9-4BA3-4E58-A13A-1CC53FBCA8B6}" type="pres">
      <dgm:prSet presAssocID="{69E11CEF-6E54-4C87-A53B-7731F80B87A3}" presName="background3" presStyleLbl="node3" presStyleIdx="1" presStyleCnt="4"/>
      <dgm:spPr/>
    </dgm:pt>
    <dgm:pt modelId="{327F4E40-0AE3-42CF-8B16-CA4663D45880}" type="pres">
      <dgm:prSet presAssocID="{69E11CEF-6E54-4C87-A53B-7731F80B87A3}" presName="text3" presStyleLbl="fgAcc3" presStyleIdx="1" presStyleCnt="4" custScaleY="247824">
        <dgm:presLayoutVars>
          <dgm:chPref val="3"/>
        </dgm:presLayoutVars>
      </dgm:prSet>
      <dgm:spPr/>
    </dgm:pt>
    <dgm:pt modelId="{C9B7BA46-9087-4E14-8346-FC2B5F5355B6}" type="pres">
      <dgm:prSet presAssocID="{69E11CEF-6E54-4C87-A53B-7731F80B87A3}" presName="hierChild4" presStyleCnt="0"/>
      <dgm:spPr/>
    </dgm:pt>
    <dgm:pt modelId="{7AF91C14-2A22-490E-B97B-9D31E68D728A}" type="pres">
      <dgm:prSet presAssocID="{3644C3D4-CA98-40C5-AA6B-C616798C49F6}" presName="Name17" presStyleLbl="parChTrans1D3" presStyleIdx="2" presStyleCnt="4" custSzY="2981778"/>
      <dgm:spPr/>
    </dgm:pt>
    <dgm:pt modelId="{D6FB42E1-77B4-4027-9BE3-97DBFD2A82E1}" type="pres">
      <dgm:prSet presAssocID="{813A46B9-5386-4F0B-84B8-D8D5C2A282C8}" presName="hierRoot3" presStyleCnt="0"/>
      <dgm:spPr/>
    </dgm:pt>
    <dgm:pt modelId="{5688032E-80FA-4D81-9986-4DA4D644CE06}" type="pres">
      <dgm:prSet presAssocID="{813A46B9-5386-4F0B-84B8-D8D5C2A282C8}" presName="composite3" presStyleCnt="0"/>
      <dgm:spPr/>
    </dgm:pt>
    <dgm:pt modelId="{3CAEF7A9-FC30-4F14-9396-D4111BB96764}" type="pres">
      <dgm:prSet presAssocID="{813A46B9-5386-4F0B-84B8-D8D5C2A282C8}" presName="background3" presStyleLbl="node3" presStyleIdx="2" presStyleCnt="4"/>
      <dgm:spPr/>
    </dgm:pt>
    <dgm:pt modelId="{5F36D73C-41DF-4EF6-A9E4-DC7B0FA37A3C}" type="pres">
      <dgm:prSet presAssocID="{813A46B9-5386-4F0B-84B8-D8D5C2A282C8}" presName="text3" presStyleLbl="fgAcc3" presStyleIdx="2" presStyleCnt="4" custScaleY="247824">
        <dgm:presLayoutVars>
          <dgm:chPref val="3"/>
        </dgm:presLayoutVars>
      </dgm:prSet>
      <dgm:spPr/>
    </dgm:pt>
    <dgm:pt modelId="{0FD90FF7-C0B6-495A-AA3B-02C147E4CB36}" type="pres">
      <dgm:prSet presAssocID="{813A46B9-5386-4F0B-84B8-D8D5C2A282C8}" presName="hierChild4" presStyleCnt="0"/>
      <dgm:spPr/>
    </dgm:pt>
    <dgm:pt modelId="{DD91D231-4039-4C27-ACAF-E1ADEED36060}" type="pres">
      <dgm:prSet presAssocID="{C93EEADA-A389-4822-8115-867F1F2E55BD}" presName="Name17" presStyleLbl="parChTrans1D3" presStyleIdx="3" presStyleCnt="4"/>
      <dgm:spPr/>
    </dgm:pt>
    <dgm:pt modelId="{DC3AAC39-7FBB-4927-9AF9-CE6DCB1F1BB9}" type="pres">
      <dgm:prSet presAssocID="{4A2CF6C0-B700-4A20-806A-7074EF59C045}" presName="hierRoot3" presStyleCnt="0"/>
      <dgm:spPr/>
    </dgm:pt>
    <dgm:pt modelId="{197B38C1-F460-4525-A258-C561EF48EBB6}" type="pres">
      <dgm:prSet presAssocID="{4A2CF6C0-B700-4A20-806A-7074EF59C045}" presName="composite3" presStyleCnt="0"/>
      <dgm:spPr/>
    </dgm:pt>
    <dgm:pt modelId="{B5611DBF-8123-47CD-82EA-C25B53ABED31}" type="pres">
      <dgm:prSet presAssocID="{4A2CF6C0-B700-4A20-806A-7074EF59C045}" presName="background3" presStyleLbl="node3" presStyleIdx="3" presStyleCnt="4"/>
      <dgm:spPr/>
    </dgm:pt>
    <dgm:pt modelId="{DC374CA2-314F-42F7-A615-366DDCF38716}" type="pres">
      <dgm:prSet presAssocID="{4A2CF6C0-B700-4A20-806A-7074EF59C045}" presName="text3" presStyleLbl="fgAcc3" presStyleIdx="3" presStyleCnt="4" custScaleY="247824">
        <dgm:presLayoutVars>
          <dgm:chPref val="3"/>
        </dgm:presLayoutVars>
      </dgm:prSet>
      <dgm:spPr/>
    </dgm:pt>
    <dgm:pt modelId="{46C756A3-A1C8-4C2C-9411-CA04EE3E4D6E}" type="pres">
      <dgm:prSet presAssocID="{4A2CF6C0-B700-4A20-806A-7074EF59C045}" presName="hierChild4" presStyleCnt="0"/>
      <dgm:spPr/>
    </dgm:pt>
  </dgm:ptLst>
  <dgm:cxnLst>
    <dgm:cxn modelId="{F8201D00-4356-4EEE-83CE-9AA3A8823F0C}" type="presOf" srcId="{A6B16EDA-DA68-445F-8441-A86D0D17E06C}" destId="{2F8948D1-4FDF-41FC-882B-5A539926C833}" srcOrd="0" destOrd="0" presId="urn:microsoft.com/office/officeart/2005/8/layout/hierarchy1"/>
    <dgm:cxn modelId="{65C06107-D483-4AA4-934C-B72DD96BDA8A}" srcId="{3EB56B4C-857A-4BA5-952C-54B937CE8523}" destId="{B9FF5534-5F4F-4BE0-8F39-6F164CA9BD6C}" srcOrd="0" destOrd="0" parTransId="{FB60BD62-BDAA-4B0E-A22D-F91932C2CB63}" sibTransId="{259AB306-7A1D-44C2-8FB0-30F7B792C753}"/>
    <dgm:cxn modelId="{E9ED9418-7800-46B1-AE79-3937FFB689DF}" srcId="{A7F83ED9-B292-4DBF-911E-03B612FE026C}" destId="{813A46B9-5386-4F0B-84B8-D8D5C2A282C8}" srcOrd="2" destOrd="0" parTransId="{3644C3D4-CA98-40C5-AA6B-C616798C49F6}" sibTransId="{ADF84D79-9120-4A64-8840-7C7468572809}"/>
    <dgm:cxn modelId="{4B5FA522-B8F2-4753-B218-2F1A81C35301}" type="presOf" srcId="{B9FF5534-5F4F-4BE0-8F39-6F164CA9BD6C}" destId="{B0135A3E-A823-47DA-A3C3-FBC35D117E09}" srcOrd="0" destOrd="0" presId="urn:microsoft.com/office/officeart/2005/8/layout/hierarchy1"/>
    <dgm:cxn modelId="{9859C53E-2AC0-407D-B160-EC4B72729E0E}" type="presOf" srcId="{ECDA9D50-B474-4C76-92FE-D10D04632D20}" destId="{78EE5FBF-0DAA-4FFE-95AC-D633CA314BA1}" srcOrd="0" destOrd="0" presId="urn:microsoft.com/office/officeart/2005/8/layout/hierarchy1"/>
    <dgm:cxn modelId="{938CFB5D-7DDB-4FB8-B88E-0B07633346A2}" type="presOf" srcId="{34749735-2F4E-4625-8719-5427294F4B10}" destId="{21B8E09E-AC68-41D1-8938-B2EE22227D34}" srcOrd="0" destOrd="0" presId="urn:microsoft.com/office/officeart/2005/8/layout/hierarchy1"/>
    <dgm:cxn modelId="{1E950F68-324A-44F6-99FF-11FAD22D5D24}" type="presOf" srcId="{C93EEADA-A389-4822-8115-867F1F2E55BD}" destId="{DD91D231-4039-4C27-ACAF-E1ADEED36060}" srcOrd="0" destOrd="0" presId="urn:microsoft.com/office/officeart/2005/8/layout/hierarchy1"/>
    <dgm:cxn modelId="{DAACA94F-E935-49A9-8F60-6FA0168FB4B8}" type="presOf" srcId="{3644C3D4-CA98-40C5-AA6B-C616798C49F6}" destId="{7AF91C14-2A22-490E-B97B-9D31E68D728A}" srcOrd="0" destOrd="0" presId="urn:microsoft.com/office/officeart/2005/8/layout/hierarchy1"/>
    <dgm:cxn modelId="{87860B52-C5D1-43FA-A713-EF247081A76D}" type="presOf" srcId="{813A46B9-5386-4F0B-84B8-D8D5C2A282C8}" destId="{5F36D73C-41DF-4EF6-A9E4-DC7B0FA37A3C}" srcOrd="0" destOrd="0" presId="urn:microsoft.com/office/officeart/2005/8/layout/hierarchy1"/>
    <dgm:cxn modelId="{A5AF0C55-5521-48F7-873D-AF570D6BC497}" srcId="{B9FF5534-5F4F-4BE0-8F39-6F164CA9BD6C}" destId="{A7F83ED9-B292-4DBF-911E-03B612FE026C}" srcOrd="0" destOrd="0" parTransId="{A6B16EDA-DA68-445F-8441-A86D0D17E06C}" sibTransId="{372E53BA-6E89-4CCA-818E-DF1388F2D302}"/>
    <dgm:cxn modelId="{B109A658-8B5D-4472-A0EE-F92BF302DE37}" type="presOf" srcId="{3EB56B4C-857A-4BA5-952C-54B937CE8523}" destId="{A7DFA67B-ACC4-4552-AEFB-CC82325B474F}" srcOrd="0" destOrd="0" presId="urn:microsoft.com/office/officeart/2005/8/layout/hierarchy1"/>
    <dgm:cxn modelId="{65C25F59-4DA9-4576-8F4F-BA4A475F9FC4}" type="presOf" srcId="{69E11CEF-6E54-4C87-A53B-7731F80B87A3}" destId="{327F4E40-0AE3-42CF-8B16-CA4663D45880}" srcOrd="0" destOrd="0" presId="urn:microsoft.com/office/officeart/2005/8/layout/hierarchy1"/>
    <dgm:cxn modelId="{1B11118A-CABD-4885-A988-3D36D9131E99}" srcId="{A7F83ED9-B292-4DBF-911E-03B612FE026C}" destId="{4A2CF6C0-B700-4A20-806A-7074EF59C045}" srcOrd="3" destOrd="0" parTransId="{C93EEADA-A389-4822-8115-867F1F2E55BD}" sibTransId="{FE211B4F-8152-4921-BE31-028B6D0820B8}"/>
    <dgm:cxn modelId="{A05C5F8A-8B6E-403A-9903-64BD01B90870}" srcId="{A7F83ED9-B292-4DBF-911E-03B612FE026C}" destId="{69E11CEF-6E54-4C87-A53B-7731F80B87A3}" srcOrd="1" destOrd="0" parTransId="{F4CD24E1-9E88-43D2-BA97-18EFEBF1CF0E}" sibTransId="{E8679CF2-E7E9-492F-9049-FED9EF2908CF}"/>
    <dgm:cxn modelId="{0915828B-8551-4436-BEE4-9BB39F745BD4}" type="presOf" srcId="{F4CD24E1-9E88-43D2-BA97-18EFEBF1CF0E}" destId="{9A2A23E6-1FDE-4123-AB47-9443C507502C}" srcOrd="0" destOrd="0" presId="urn:microsoft.com/office/officeart/2005/8/layout/hierarchy1"/>
    <dgm:cxn modelId="{38172EAF-E1AC-4159-8E5A-F4C437BAF746}" type="presOf" srcId="{A7F83ED9-B292-4DBF-911E-03B612FE026C}" destId="{637D2238-E4E5-4B60-81BA-BA39D9716B77}" srcOrd="0" destOrd="0" presId="urn:microsoft.com/office/officeart/2005/8/layout/hierarchy1"/>
    <dgm:cxn modelId="{AB2767E4-A655-4427-88A9-B3D1C54BABBE}" type="presOf" srcId="{4A2CF6C0-B700-4A20-806A-7074EF59C045}" destId="{DC374CA2-314F-42F7-A615-366DDCF38716}" srcOrd="0" destOrd="0" presId="urn:microsoft.com/office/officeart/2005/8/layout/hierarchy1"/>
    <dgm:cxn modelId="{113769EB-E69A-43B5-ABE6-6F615C78B7DD}" srcId="{A7F83ED9-B292-4DBF-911E-03B612FE026C}" destId="{ECDA9D50-B474-4C76-92FE-D10D04632D20}" srcOrd="0" destOrd="0" parTransId="{34749735-2F4E-4625-8719-5427294F4B10}" sibTransId="{727D4C6E-9CA4-4016-A2FF-690A665F6FD4}"/>
    <dgm:cxn modelId="{37A2DA36-7DD2-4FC6-88EC-B1592876EA7A}" type="presParOf" srcId="{A7DFA67B-ACC4-4552-AEFB-CC82325B474F}" destId="{8DEB9AE8-528E-4B91-AEE4-27343B3787B7}" srcOrd="0" destOrd="0" presId="urn:microsoft.com/office/officeart/2005/8/layout/hierarchy1"/>
    <dgm:cxn modelId="{2DF9F18A-B6BC-4C5B-B723-89F70356D674}" type="presParOf" srcId="{8DEB9AE8-528E-4B91-AEE4-27343B3787B7}" destId="{29B7CC88-CD00-41B8-AE61-1069827D1B1A}" srcOrd="0" destOrd="0" presId="urn:microsoft.com/office/officeart/2005/8/layout/hierarchy1"/>
    <dgm:cxn modelId="{B398FBDA-E82D-4A59-8D4E-C8C2D08F8281}" type="presParOf" srcId="{29B7CC88-CD00-41B8-AE61-1069827D1B1A}" destId="{E05A5832-8842-4A7F-9022-2460F4DC7A79}" srcOrd="0" destOrd="0" presId="urn:microsoft.com/office/officeart/2005/8/layout/hierarchy1"/>
    <dgm:cxn modelId="{62494569-423F-45D0-8B5A-5CD513DBDFFF}" type="presParOf" srcId="{29B7CC88-CD00-41B8-AE61-1069827D1B1A}" destId="{B0135A3E-A823-47DA-A3C3-FBC35D117E09}" srcOrd="1" destOrd="0" presId="urn:microsoft.com/office/officeart/2005/8/layout/hierarchy1"/>
    <dgm:cxn modelId="{023DA2FA-CD96-4153-92D2-634D387A4394}" type="presParOf" srcId="{8DEB9AE8-528E-4B91-AEE4-27343B3787B7}" destId="{F847BC4B-2BC5-4204-B932-F22C34C9986F}" srcOrd="1" destOrd="0" presId="urn:microsoft.com/office/officeart/2005/8/layout/hierarchy1"/>
    <dgm:cxn modelId="{919F09D6-D4B4-491B-B851-7CD92B785752}" type="presParOf" srcId="{F847BC4B-2BC5-4204-B932-F22C34C9986F}" destId="{2F8948D1-4FDF-41FC-882B-5A539926C833}" srcOrd="0" destOrd="0" presId="urn:microsoft.com/office/officeart/2005/8/layout/hierarchy1"/>
    <dgm:cxn modelId="{53EEB335-DEC5-44E5-97F1-81D0DC66BE07}" type="presParOf" srcId="{F847BC4B-2BC5-4204-B932-F22C34C9986F}" destId="{88D59268-8C37-4671-90AA-77959EC38B40}" srcOrd="1" destOrd="0" presId="urn:microsoft.com/office/officeart/2005/8/layout/hierarchy1"/>
    <dgm:cxn modelId="{8AC2D759-E4BC-4A8C-8591-247A17F0EBC8}" type="presParOf" srcId="{88D59268-8C37-4671-90AA-77959EC38B40}" destId="{15AFCD8F-CE13-4A7E-B5C3-3786A10D1D1A}" srcOrd="0" destOrd="0" presId="urn:microsoft.com/office/officeart/2005/8/layout/hierarchy1"/>
    <dgm:cxn modelId="{E1B9DFB7-E850-4202-AFD5-9F0F9AC36AFD}" type="presParOf" srcId="{15AFCD8F-CE13-4A7E-B5C3-3786A10D1D1A}" destId="{C5054EB4-6003-4742-82A2-A486AD409B63}" srcOrd="0" destOrd="0" presId="urn:microsoft.com/office/officeart/2005/8/layout/hierarchy1"/>
    <dgm:cxn modelId="{D2F0A5D5-F542-4F32-A264-0D051E4803AE}" type="presParOf" srcId="{15AFCD8F-CE13-4A7E-B5C3-3786A10D1D1A}" destId="{637D2238-E4E5-4B60-81BA-BA39D9716B77}" srcOrd="1" destOrd="0" presId="urn:microsoft.com/office/officeart/2005/8/layout/hierarchy1"/>
    <dgm:cxn modelId="{30E039B8-EFEA-4B65-AE58-ADE0EDCE59A7}" type="presParOf" srcId="{88D59268-8C37-4671-90AA-77959EC38B40}" destId="{26F05827-1292-4FBC-8C5E-062F0575C80B}" srcOrd="1" destOrd="0" presId="urn:microsoft.com/office/officeart/2005/8/layout/hierarchy1"/>
    <dgm:cxn modelId="{96DD0DB4-1EEF-4854-BB62-228747959801}" type="presParOf" srcId="{26F05827-1292-4FBC-8C5E-062F0575C80B}" destId="{21B8E09E-AC68-41D1-8938-B2EE22227D34}" srcOrd="0" destOrd="0" presId="urn:microsoft.com/office/officeart/2005/8/layout/hierarchy1"/>
    <dgm:cxn modelId="{D1412633-C957-45F0-AD18-970C1B22B779}" type="presParOf" srcId="{26F05827-1292-4FBC-8C5E-062F0575C80B}" destId="{CE96C530-C447-4634-BE88-69DA1A33C45D}" srcOrd="1" destOrd="0" presId="urn:microsoft.com/office/officeart/2005/8/layout/hierarchy1"/>
    <dgm:cxn modelId="{E35D35D0-3381-4BAE-8404-0CDCFE44C583}" type="presParOf" srcId="{CE96C530-C447-4634-BE88-69DA1A33C45D}" destId="{B057B4B3-3EC3-4962-94A6-A18FD50F4D28}" srcOrd="0" destOrd="0" presId="urn:microsoft.com/office/officeart/2005/8/layout/hierarchy1"/>
    <dgm:cxn modelId="{109BDB6E-3224-4D02-B91A-956E4D2FD413}" type="presParOf" srcId="{B057B4B3-3EC3-4962-94A6-A18FD50F4D28}" destId="{7A92758A-D6CC-4B2F-9A4F-FF6FBF2E8ECC}" srcOrd="0" destOrd="0" presId="urn:microsoft.com/office/officeart/2005/8/layout/hierarchy1"/>
    <dgm:cxn modelId="{4CE3411C-E66E-42F0-A630-199058FB1449}" type="presParOf" srcId="{B057B4B3-3EC3-4962-94A6-A18FD50F4D28}" destId="{78EE5FBF-0DAA-4FFE-95AC-D633CA314BA1}" srcOrd="1" destOrd="0" presId="urn:microsoft.com/office/officeart/2005/8/layout/hierarchy1"/>
    <dgm:cxn modelId="{796EAEFB-BF96-4613-B44F-1971D8614974}" type="presParOf" srcId="{CE96C530-C447-4634-BE88-69DA1A33C45D}" destId="{6263DA79-7151-4B05-B00E-2BFCE1F835A3}" srcOrd="1" destOrd="0" presId="urn:microsoft.com/office/officeart/2005/8/layout/hierarchy1"/>
    <dgm:cxn modelId="{1D8BC3B9-D5C1-444F-96E1-72280B2239AB}" type="presParOf" srcId="{26F05827-1292-4FBC-8C5E-062F0575C80B}" destId="{9A2A23E6-1FDE-4123-AB47-9443C507502C}" srcOrd="2" destOrd="0" presId="urn:microsoft.com/office/officeart/2005/8/layout/hierarchy1"/>
    <dgm:cxn modelId="{D3F81493-7FB1-440B-BCC5-0E0BFEF5AC41}" type="presParOf" srcId="{26F05827-1292-4FBC-8C5E-062F0575C80B}" destId="{242C9317-FC62-4276-8692-3960B515153C}" srcOrd="3" destOrd="0" presId="urn:microsoft.com/office/officeart/2005/8/layout/hierarchy1"/>
    <dgm:cxn modelId="{A6FCC977-4FB7-402D-8AA8-5A59FA120D05}" type="presParOf" srcId="{242C9317-FC62-4276-8692-3960B515153C}" destId="{6AD29BE2-B052-4A95-AC51-DD0122588E5D}" srcOrd="0" destOrd="0" presId="urn:microsoft.com/office/officeart/2005/8/layout/hierarchy1"/>
    <dgm:cxn modelId="{EC24E39F-4A71-4A93-8EDF-242B5A024B7B}" type="presParOf" srcId="{6AD29BE2-B052-4A95-AC51-DD0122588E5D}" destId="{B58B71D9-4BA3-4E58-A13A-1CC53FBCA8B6}" srcOrd="0" destOrd="0" presId="urn:microsoft.com/office/officeart/2005/8/layout/hierarchy1"/>
    <dgm:cxn modelId="{F5CDB323-AF66-4248-83A2-C666523D1847}" type="presParOf" srcId="{6AD29BE2-B052-4A95-AC51-DD0122588E5D}" destId="{327F4E40-0AE3-42CF-8B16-CA4663D45880}" srcOrd="1" destOrd="0" presId="urn:microsoft.com/office/officeart/2005/8/layout/hierarchy1"/>
    <dgm:cxn modelId="{73A7589B-F845-4704-870A-4DD3DD5703AB}" type="presParOf" srcId="{242C9317-FC62-4276-8692-3960B515153C}" destId="{C9B7BA46-9087-4E14-8346-FC2B5F5355B6}" srcOrd="1" destOrd="0" presId="urn:microsoft.com/office/officeart/2005/8/layout/hierarchy1"/>
    <dgm:cxn modelId="{EBFE79C8-0BB8-4C47-B188-2E1EBADE6DE3}" type="presParOf" srcId="{26F05827-1292-4FBC-8C5E-062F0575C80B}" destId="{7AF91C14-2A22-490E-B97B-9D31E68D728A}" srcOrd="4" destOrd="0" presId="urn:microsoft.com/office/officeart/2005/8/layout/hierarchy1"/>
    <dgm:cxn modelId="{94886A6A-0074-4800-B1D5-ED3F7A85FC35}" type="presParOf" srcId="{26F05827-1292-4FBC-8C5E-062F0575C80B}" destId="{D6FB42E1-77B4-4027-9BE3-97DBFD2A82E1}" srcOrd="5" destOrd="0" presId="urn:microsoft.com/office/officeart/2005/8/layout/hierarchy1"/>
    <dgm:cxn modelId="{67E36779-9FD4-419A-A28D-9C931C2116C1}" type="presParOf" srcId="{D6FB42E1-77B4-4027-9BE3-97DBFD2A82E1}" destId="{5688032E-80FA-4D81-9986-4DA4D644CE06}" srcOrd="0" destOrd="0" presId="urn:microsoft.com/office/officeart/2005/8/layout/hierarchy1"/>
    <dgm:cxn modelId="{18F37A14-6BB8-4E42-8BC7-B0766C284C7E}" type="presParOf" srcId="{5688032E-80FA-4D81-9986-4DA4D644CE06}" destId="{3CAEF7A9-FC30-4F14-9396-D4111BB96764}" srcOrd="0" destOrd="0" presId="urn:microsoft.com/office/officeart/2005/8/layout/hierarchy1"/>
    <dgm:cxn modelId="{445CC1DB-F460-4E2F-ABC6-4E189DC8F09A}" type="presParOf" srcId="{5688032E-80FA-4D81-9986-4DA4D644CE06}" destId="{5F36D73C-41DF-4EF6-A9E4-DC7B0FA37A3C}" srcOrd="1" destOrd="0" presId="urn:microsoft.com/office/officeart/2005/8/layout/hierarchy1"/>
    <dgm:cxn modelId="{F9BEDD56-896B-43DC-9FB2-E2904DBA370B}" type="presParOf" srcId="{D6FB42E1-77B4-4027-9BE3-97DBFD2A82E1}" destId="{0FD90FF7-C0B6-495A-AA3B-02C147E4CB36}" srcOrd="1" destOrd="0" presId="urn:microsoft.com/office/officeart/2005/8/layout/hierarchy1"/>
    <dgm:cxn modelId="{FD960D0E-1E2A-46C7-BA57-26FF1A1B44FD}" type="presParOf" srcId="{26F05827-1292-4FBC-8C5E-062F0575C80B}" destId="{DD91D231-4039-4C27-ACAF-E1ADEED36060}" srcOrd="6" destOrd="0" presId="urn:microsoft.com/office/officeart/2005/8/layout/hierarchy1"/>
    <dgm:cxn modelId="{01C3BBE5-E5DC-4EAC-A892-E98B2D86FE96}" type="presParOf" srcId="{26F05827-1292-4FBC-8C5E-062F0575C80B}" destId="{DC3AAC39-7FBB-4927-9AF9-CE6DCB1F1BB9}" srcOrd="7" destOrd="0" presId="urn:microsoft.com/office/officeart/2005/8/layout/hierarchy1"/>
    <dgm:cxn modelId="{6DD1FCC0-85F6-4891-921F-74705CB40983}" type="presParOf" srcId="{DC3AAC39-7FBB-4927-9AF9-CE6DCB1F1BB9}" destId="{197B38C1-F460-4525-A258-C561EF48EBB6}" srcOrd="0" destOrd="0" presId="urn:microsoft.com/office/officeart/2005/8/layout/hierarchy1"/>
    <dgm:cxn modelId="{4B15F9F4-D4BA-49A0-84C8-1272CFCD641F}" type="presParOf" srcId="{197B38C1-F460-4525-A258-C561EF48EBB6}" destId="{B5611DBF-8123-47CD-82EA-C25B53ABED31}" srcOrd="0" destOrd="0" presId="urn:microsoft.com/office/officeart/2005/8/layout/hierarchy1"/>
    <dgm:cxn modelId="{7869DE52-EAE6-40D0-92BA-2D7F8698B568}" type="presParOf" srcId="{197B38C1-F460-4525-A258-C561EF48EBB6}" destId="{DC374CA2-314F-42F7-A615-366DDCF38716}" srcOrd="1" destOrd="0" presId="urn:microsoft.com/office/officeart/2005/8/layout/hierarchy1"/>
    <dgm:cxn modelId="{5A40F07F-CBAC-44E3-BD53-BA4B86B69112}" type="presParOf" srcId="{DC3AAC39-7FBB-4927-9AF9-CE6DCB1F1BB9}" destId="{46C756A3-A1C8-4C2C-9411-CA04EE3E4D6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86501-F6E2-4168-BF9B-BBA04BDED2B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376C5A86-1738-4FAD-A05F-87A307916063}">
      <dgm:prSet custT="1"/>
      <dgm:spPr/>
      <dgm:t>
        <a:bodyPr/>
        <a:lstStyle/>
        <a:p>
          <a:pPr rtl="0"/>
          <a:r>
            <a:rPr lang="en-US" sz="4200" dirty="0">
              <a:solidFill>
                <a:schemeClr val="tx1"/>
              </a:solidFill>
              <a:latin typeface="Arial" panose="020B0604020202020204" pitchFamily="34" charset="0"/>
              <a:cs typeface="Arial" panose="020B0604020202020204" pitchFamily="34" charset="0"/>
            </a:rPr>
            <a:t>The 20% Rule </a:t>
          </a:r>
        </a:p>
      </dgm:t>
    </dgm:pt>
    <dgm:pt modelId="{F8CB9AD8-B038-46F3-A274-033A2234F445}" type="parTrans" cxnId="{A2A0D4E8-FC64-409E-AF7D-1BB92748AA8E}">
      <dgm:prSet/>
      <dgm:spPr/>
      <dgm:t>
        <a:bodyPr/>
        <a:lstStyle/>
        <a:p>
          <a:endParaRPr lang="en-US"/>
        </a:p>
      </dgm:t>
    </dgm:pt>
    <dgm:pt modelId="{08327B55-C468-46C5-91FE-B51EC55BEFBE}" type="sibTrans" cxnId="{A2A0D4E8-FC64-409E-AF7D-1BB92748AA8E}">
      <dgm:prSet/>
      <dgm:spPr/>
      <dgm:t>
        <a:bodyPr/>
        <a:lstStyle/>
        <a:p>
          <a:endParaRPr lang="en-US"/>
        </a:p>
      </dgm:t>
    </dgm:pt>
    <dgm:pt modelId="{FE385B26-CD30-41CD-9CF6-AED179E28CDC}">
      <dgm:prSet custT="1"/>
      <dgm:spPr/>
      <dgm:t>
        <a:bodyPr/>
        <a:lstStyle/>
        <a:p>
          <a:pPr rtl="0"/>
          <a:r>
            <a:rPr lang="en-US" sz="4200" dirty="0">
              <a:solidFill>
                <a:schemeClr val="tx1"/>
              </a:solidFill>
              <a:latin typeface="Arial" panose="020B0604020202020204" pitchFamily="34" charset="0"/>
              <a:cs typeface="Arial" panose="020B0604020202020204" pitchFamily="34" charset="0"/>
            </a:rPr>
            <a:t>Divide-by-Nine Approach</a:t>
          </a:r>
        </a:p>
      </dgm:t>
    </dgm:pt>
    <dgm:pt modelId="{342DF661-739C-43C5-B9E9-37BA4C4D6DA7}" type="parTrans" cxnId="{7A0000CA-6CAE-4DEE-BD2C-6434EDAA46A8}">
      <dgm:prSet/>
      <dgm:spPr/>
      <dgm:t>
        <a:bodyPr/>
        <a:lstStyle/>
        <a:p>
          <a:endParaRPr lang="en-US"/>
        </a:p>
      </dgm:t>
    </dgm:pt>
    <dgm:pt modelId="{5D9DDCF2-0DA2-458F-8517-F52F70943E00}" type="sibTrans" cxnId="{7A0000CA-6CAE-4DEE-BD2C-6434EDAA46A8}">
      <dgm:prSet/>
      <dgm:spPr/>
      <dgm:t>
        <a:bodyPr/>
        <a:lstStyle/>
        <a:p>
          <a:endParaRPr lang="en-US"/>
        </a:p>
      </dgm:t>
    </dgm:pt>
    <dgm:pt modelId="{7BE4EE7A-58A3-41E3-8373-8C5BD938B91D}" type="pres">
      <dgm:prSet presAssocID="{67486501-F6E2-4168-BF9B-BBA04BDED2BA}" presName="Name0" presStyleCnt="0">
        <dgm:presLayoutVars>
          <dgm:dir/>
          <dgm:animLvl val="lvl"/>
          <dgm:resizeHandles val="exact"/>
        </dgm:presLayoutVars>
      </dgm:prSet>
      <dgm:spPr/>
    </dgm:pt>
    <dgm:pt modelId="{0F1D63EF-2FDF-45D4-A13D-912C2FACF56D}" type="pres">
      <dgm:prSet presAssocID="{376C5A86-1738-4FAD-A05F-87A307916063}" presName="linNode" presStyleCnt="0"/>
      <dgm:spPr/>
    </dgm:pt>
    <dgm:pt modelId="{C102AE19-EB46-4A86-B68F-867462971A21}" type="pres">
      <dgm:prSet presAssocID="{376C5A86-1738-4FAD-A05F-87A307916063}" presName="parentText" presStyleLbl="node1" presStyleIdx="0" presStyleCnt="2" custScaleX="173754" custScaleY="35994">
        <dgm:presLayoutVars>
          <dgm:chMax val="1"/>
          <dgm:bulletEnabled val="1"/>
        </dgm:presLayoutVars>
      </dgm:prSet>
      <dgm:spPr/>
    </dgm:pt>
    <dgm:pt modelId="{D94C8CF0-6458-4781-B2F0-AA680F9D38E1}" type="pres">
      <dgm:prSet presAssocID="{08327B55-C468-46C5-91FE-B51EC55BEFBE}" presName="sp" presStyleCnt="0"/>
      <dgm:spPr/>
    </dgm:pt>
    <dgm:pt modelId="{03D614F3-C514-451B-9793-48F0BB65D468}" type="pres">
      <dgm:prSet presAssocID="{FE385B26-CD30-41CD-9CF6-AED179E28CDC}" presName="linNode" presStyleCnt="0"/>
      <dgm:spPr/>
    </dgm:pt>
    <dgm:pt modelId="{66358C21-7E7E-407F-81A6-11B186A0D382}" type="pres">
      <dgm:prSet presAssocID="{FE385B26-CD30-41CD-9CF6-AED179E28CDC}" presName="parentText" presStyleLbl="node1" presStyleIdx="1" presStyleCnt="2" custScaleX="173754" custScaleY="35994">
        <dgm:presLayoutVars>
          <dgm:chMax val="1"/>
          <dgm:bulletEnabled val="1"/>
        </dgm:presLayoutVars>
      </dgm:prSet>
      <dgm:spPr/>
    </dgm:pt>
  </dgm:ptLst>
  <dgm:cxnLst>
    <dgm:cxn modelId="{69D52236-69B4-490F-878B-3BD1CEE80D52}" type="presOf" srcId="{376C5A86-1738-4FAD-A05F-87A307916063}" destId="{C102AE19-EB46-4A86-B68F-867462971A21}" srcOrd="0" destOrd="0" presId="urn:microsoft.com/office/officeart/2005/8/layout/vList5"/>
    <dgm:cxn modelId="{897AD088-B040-4BCD-BB06-2CA0F1DD6807}" type="presOf" srcId="{FE385B26-CD30-41CD-9CF6-AED179E28CDC}" destId="{66358C21-7E7E-407F-81A6-11B186A0D382}" srcOrd="0" destOrd="0" presId="urn:microsoft.com/office/officeart/2005/8/layout/vList5"/>
    <dgm:cxn modelId="{4DA592B5-14D1-4233-BBE5-5DA52C1EC899}" type="presOf" srcId="{67486501-F6E2-4168-BF9B-BBA04BDED2BA}" destId="{7BE4EE7A-58A3-41E3-8373-8C5BD938B91D}" srcOrd="0" destOrd="0" presId="urn:microsoft.com/office/officeart/2005/8/layout/vList5"/>
    <dgm:cxn modelId="{7A0000CA-6CAE-4DEE-BD2C-6434EDAA46A8}" srcId="{67486501-F6E2-4168-BF9B-BBA04BDED2BA}" destId="{FE385B26-CD30-41CD-9CF6-AED179E28CDC}" srcOrd="1" destOrd="0" parTransId="{342DF661-739C-43C5-B9E9-37BA4C4D6DA7}" sibTransId="{5D9DDCF2-0DA2-458F-8517-F52F70943E00}"/>
    <dgm:cxn modelId="{A2A0D4E8-FC64-409E-AF7D-1BB92748AA8E}" srcId="{67486501-F6E2-4168-BF9B-BBA04BDED2BA}" destId="{376C5A86-1738-4FAD-A05F-87A307916063}" srcOrd="0" destOrd="0" parTransId="{F8CB9AD8-B038-46F3-A274-033A2234F445}" sibTransId="{08327B55-C468-46C5-91FE-B51EC55BEFBE}"/>
    <dgm:cxn modelId="{2183DD2A-A5BD-4B6A-B784-DE912AC4D1F7}" type="presParOf" srcId="{7BE4EE7A-58A3-41E3-8373-8C5BD938B91D}" destId="{0F1D63EF-2FDF-45D4-A13D-912C2FACF56D}" srcOrd="0" destOrd="0" presId="urn:microsoft.com/office/officeart/2005/8/layout/vList5"/>
    <dgm:cxn modelId="{46BAA5FE-13C6-4F6A-B593-4D685AADFC6C}" type="presParOf" srcId="{0F1D63EF-2FDF-45D4-A13D-912C2FACF56D}" destId="{C102AE19-EB46-4A86-B68F-867462971A21}" srcOrd="0" destOrd="0" presId="urn:microsoft.com/office/officeart/2005/8/layout/vList5"/>
    <dgm:cxn modelId="{CBDEBC8F-6905-459E-8947-641DC115356F}" type="presParOf" srcId="{7BE4EE7A-58A3-41E3-8373-8C5BD938B91D}" destId="{D94C8CF0-6458-4781-B2F0-AA680F9D38E1}" srcOrd="1" destOrd="0" presId="urn:microsoft.com/office/officeart/2005/8/layout/vList5"/>
    <dgm:cxn modelId="{66C66F5D-DDA2-4959-8E29-3890D7AEBD93}" type="presParOf" srcId="{7BE4EE7A-58A3-41E3-8373-8C5BD938B91D}" destId="{03D614F3-C514-451B-9793-48F0BB65D468}" srcOrd="2" destOrd="0" presId="urn:microsoft.com/office/officeart/2005/8/layout/vList5"/>
    <dgm:cxn modelId="{E4DCBB04-57D8-4511-A299-9BFD93CB455C}" type="presParOf" srcId="{03D614F3-C514-451B-9793-48F0BB65D468}" destId="{66358C21-7E7E-407F-81A6-11B186A0D38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2EFEB-A012-4511-9705-07021422F14B}" type="doc">
      <dgm:prSet loTypeId="urn:microsoft.com/office/officeart/2005/8/layout/arrow4" loCatId="process" qsTypeId="urn:microsoft.com/office/officeart/2005/8/quickstyle/simple5" qsCatId="simple" csTypeId="urn:microsoft.com/office/officeart/2005/8/colors/colorful1" csCatId="colorful" phldr="1"/>
      <dgm:spPr/>
      <dgm:t>
        <a:bodyPr/>
        <a:lstStyle/>
        <a:p>
          <a:endParaRPr lang="en-US"/>
        </a:p>
      </dgm:t>
    </dgm:pt>
    <dgm:pt modelId="{B54EDEC9-33A3-47C1-B54A-88BB763B480C}">
      <dgm:prSet custT="1"/>
      <dgm:spPr/>
      <dgm:t>
        <a:bodyPr/>
        <a:lstStyle/>
        <a:p>
          <a:pPr rtl="0"/>
          <a:r>
            <a:rPr lang="en-US" sz="3200" dirty="0">
              <a:latin typeface="Arial" panose="020B0604020202020204" pitchFamily="34" charset="0"/>
              <a:cs typeface="Arial" panose="020B0604020202020204" pitchFamily="34" charset="0"/>
            </a:rPr>
            <a:t>Maximize Entitlement</a:t>
          </a:r>
        </a:p>
      </dgm:t>
    </dgm:pt>
    <dgm:pt modelId="{0182B4A2-53EC-470D-A1E7-626ED8EF89DA}" type="parTrans" cxnId="{A0D27F56-097A-4F9B-802F-2813D26347EC}">
      <dgm:prSet/>
      <dgm:spPr/>
      <dgm:t>
        <a:bodyPr/>
        <a:lstStyle/>
        <a:p>
          <a:endParaRPr lang="en-US"/>
        </a:p>
      </dgm:t>
    </dgm:pt>
    <dgm:pt modelId="{2C1D308D-E47C-41E6-B55A-01329C8FC8A4}" type="sibTrans" cxnId="{A0D27F56-097A-4F9B-802F-2813D26347EC}">
      <dgm:prSet/>
      <dgm:spPr/>
      <dgm:t>
        <a:bodyPr/>
        <a:lstStyle/>
        <a:p>
          <a:endParaRPr lang="en-US"/>
        </a:p>
      </dgm:t>
    </dgm:pt>
    <dgm:pt modelId="{496438D2-5DAC-47B2-B8E2-3882AAA33CFE}">
      <dgm:prSet custT="1"/>
      <dgm:spPr/>
      <dgm:t>
        <a:bodyPr/>
        <a:lstStyle/>
        <a:p>
          <a:pPr rtl="0"/>
          <a:r>
            <a:rPr lang="en-US" sz="3200" dirty="0">
              <a:latin typeface="Arial" panose="020B0604020202020204" pitchFamily="34" charset="0"/>
              <a:cs typeface="Arial" panose="020B0604020202020204" pitchFamily="34" charset="0"/>
            </a:rPr>
            <a:t>Minimize Inventory</a:t>
          </a:r>
        </a:p>
      </dgm:t>
    </dgm:pt>
    <dgm:pt modelId="{A4B5B988-FEEE-4AC2-B0B4-7630132164F8}" type="parTrans" cxnId="{01497530-8520-409E-8A09-33FC95EB6954}">
      <dgm:prSet/>
      <dgm:spPr/>
      <dgm:t>
        <a:bodyPr/>
        <a:lstStyle/>
        <a:p>
          <a:endParaRPr lang="en-US"/>
        </a:p>
      </dgm:t>
    </dgm:pt>
    <dgm:pt modelId="{192F96A4-A4C7-4589-BB75-1030344837D9}" type="sibTrans" cxnId="{01497530-8520-409E-8A09-33FC95EB6954}">
      <dgm:prSet/>
      <dgm:spPr/>
      <dgm:t>
        <a:bodyPr/>
        <a:lstStyle/>
        <a:p>
          <a:endParaRPr lang="en-US"/>
        </a:p>
      </dgm:t>
    </dgm:pt>
    <dgm:pt modelId="{5668F0BB-D930-4C8F-8EC2-2EF3DB612E19}" type="pres">
      <dgm:prSet presAssocID="{0562EFEB-A012-4511-9705-07021422F14B}" presName="compositeShape" presStyleCnt="0">
        <dgm:presLayoutVars>
          <dgm:chMax val="2"/>
          <dgm:dir/>
          <dgm:resizeHandles val="exact"/>
        </dgm:presLayoutVars>
      </dgm:prSet>
      <dgm:spPr/>
    </dgm:pt>
    <dgm:pt modelId="{C435AFB2-AA12-4736-96F7-9C375351961D}" type="pres">
      <dgm:prSet presAssocID="{B54EDEC9-33A3-47C1-B54A-88BB763B480C}" presName="upArrow" presStyleLbl="node1" presStyleIdx="0" presStyleCnt="2"/>
      <dgm:spPr/>
    </dgm:pt>
    <dgm:pt modelId="{03DF4A38-4B5B-4331-B3E6-2AC0DAD47106}" type="pres">
      <dgm:prSet presAssocID="{B54EDEC9-33A3-47C1-B54A-88BB763B480C}" presName="upArrowText" presStyleLbl="revTx" presStyleIdx="0" presStyleCnt="2">
        <dgm:presLayoutVars>
          <dgm:chMax val="0"/>
          <dgm:bulletEnabled val="1"/>
        </dgm:presLayoutVars>
      </dgm:prSet>
      <dgm:spPr/>
    </dgm:pt>
    <dgm:pt modelId="{BDA28561-F4A6-4442-859F-782F5898C83E}" type="pres">
      <dgm:prSet presAssocID="{496438D2-5DAC-47B2-B8E2-3882AAA33CFE}" presName="downArrow" presStyleLbl="node1" presStyleIdx="1" presStyleCnt="2"/>
      <dgm:spPr/>
    </dgm:pt>
    <dgm:pt modelId="{868CF42D-3390-4E16-9922-E3F391073181}" type="pres">
      <dgm:prSet presAssocID="{496438D2-5DAC-47B2-B8E2-3882AAA33CFE}" presName="downArrowText" presStyleLbl="revTx" presStyleIdx="1" presStyleCnt="2">
        <dgm:presLayoutVars>
          <dgm:chMax val="0"/>
          <dgm:bulletEnabled val="1"/>
        </dgm:presLayoutVars>
      </dgm:prSet>
      <dgm:spPr/>
    </dgm:pt>
  </dgm:ptLst>
  <dgm:cxnLst>
    <dgm:cxn modelId="{01497530-8520-409E-8A09-33FC95EB6954}" srcId="{0562EFEB-A012-4511-9705-07021422F14B}" destId="{496438D2-5DAC-47B2-B8E2-3882AAA33CFE}" srcOrd="1" destOrd="0" parTransId="{A4B5B988-FEEE-4AC2-B0B4-7630132164F8}" sibTransId="{192F96A4-A4C7-4589-BB75-1030344837D9}"/>
    <dgm:cxn modelId="{51169C4D-6793-4197-BC9C-5DE1C7E4D663}" type="presOf" srcId="{0562EFEB-A012-4511-9705-07021422F14B}" destId="{5668F0BB-D930-4C8F-8EC2-2EF3DB612E19}" srcOrd="0" destOrd="0" presId="urn:microsoft.com/office/officeart/2005/8/layout/arrow4"/>
    <dgm:cxn modelId="{A0D27F56-097A-4F9B-802F-2813D26347EC}" srcId="{0562EFEB-A012-4511-9705-07021422F14B}" destId="{B54EDEC9-33A3-47C1-B54A-88BB763B480C}" srcOrd="0" destOrd="0" parTransId="{0182B4A2-53EC-470D-A1E7-626ED8EF89DA}" sibTransId="{2C1D308D-E47C-41E6-B55A-01329C8FC8A4}"/>
    <dgm:cxn modelId="{E2CD8CA1-82F2-4BF4-85B5-4C4995F7D3E1}" type="presOf" srcId="{B54EDEC9-33A3-47C1-B54A-88BB763B480C}" destId="{03DF4A38-4B5B-4331-B3E6-2AC0DAD47106}" srcOrd="0" destOrd="0" presId="urn:microsoft.com/office/officeart/2005/8/layout/arrow4"/>
    <dgm:cxn modelId="{2F99E9BC-AD0F-4BFA-9DE7-CAAA59449D13}" type="presOf" srcId="{496438D2-5DAC-47B2-B8E2-3882AAA33CFE}" destId="{868CF42D-3390-4E16-9922-E3F391073181}" srcOrd="0" destOrd="0" presId="urn:microsoft.com/office/officeart/2005/8/layout/arrow4"/>
    <dgm:cxn modelId="{83E58722-91A8-4FDE-A4A0-F2CE548DBE46}" type="presParOf" srcId="{5668F0BB-D930-4C8F-8EC2-2EF3DB612E19}" destId="{C435AFB2-AA12-4736-96F7-9C375351961D}" srcOrd="0" destOrd="0" presId="urn:microsoft.com/office/officeart/2005/8/layout/arrow4"/>
    <dgm:cxn modelId="{F9FBC540-A587-46F6-B1BC-FC5736D65F4F}" type="presParOf" srcId="{5668F0BB-D930-4C8F-8EC2-2EF3DB612E19}" destId="{03DF4A38-4B5B-4331-B3E6-2AC0DAD47106}" srcOrd="1" destOrd="0" presId="urn:microsoft.com/office/officeart/2005/8/layout/arrow4"/>
    <dgm:cxn modelId="{F974808D-17F3-4137-9CC5-57ED697DA9E1}" type="presParOf" srcId="{5668F0BB-D930-4C8F-8EC2-2EF3DB612E19}" destId="{BDA28561-F4A6-4442-859F-782F5898C83E}" srcOrd="2" destOrd="0" presId="urn:microsoft.com/office/officeart/2005/8/layout/arrow4"/>
    <dgm:cxn modelId="{5366B47A-5471-4DD6-8CA2-B0227A87ED61}" type="presParOf" srcId="{5668F0BB-D930-4C8F-8EC2-2EF3DB612E19}" destId="{868CF42D-3390-4E16-9922-E3F391073181}"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2C9AA2-00B3-4446-84A2-2AE809534CC8}" type="doc">
      <dgm:prSet loTypeId="urn:microsoft.com/office/officeart/2008/layout/VerticalCurvedList" loCatId="list" qsTypeId="urn:microsoft.com/office/officeart/2005/8/quickstyle/simple4" qsCatId="simple" csTypeId="urn:microsoft.com/office/officeart/2005/8/colors/colorful1" csCatId="colorful" phldr="1"/>
      <dgm:spPr/>
      <dgm:t>
        <a:bodyPr/>
        <a:lstStyle/>
        <a:p>
          <a:endParaRPr lang="en-US"/>
        </a:p>
      </dgm:t>
    </dgm:pt>
    <dgm:pt modelId="{E623D012-3281-40C4-B367-0D4F114D8137}">
      <dgm:prSet custT="1"/>
      <dgm:spPr/>
      <dgm:t>
        <a:bodyPr/>
        <a:lstStyle/>
        <a:p>
          <a:pPr rtl="0"/>
          <a:r>
            <a:rPr lang="en-US" sz="2800" dirty="0">
              <a:solidFill>
                <a:schemeClr val="tx1"/>
              </a:solidFill>
              <a:latin typeface="Arial" panose="020B0604020202020204" pitchFamily="34" charset="0"/>
              <a:cs typeface="Arial" panose="020B0604020202020204" pitchFamily="34" charset="0"/>
            </a:rPr>
            <a:t>Converts USDA Foods into more useable items.</a:t>
          </a:r>
        </a:p>
      </dgm:t>
    </dgm:pt>
    <dgm:pt modelId="{90555D10-9B57-493B-8A92-04BDF3FEDCEB}" type="parTrans" cxnId="{B78AE196-D414-4FB8-A9D3-2E3E93751A64}">
      <dgm:prSet/>
      <dgm:spPr/>
      <dgm:t>
        <a:bodyPr/>
        <a:lstStyle/>
        <a:p>
          <a:endParaRPr lang="en-US"/>
        </a:p>
      </dgm:t>
    </dgm:pt>
    <dgm:pt modelId="{8FBE29FD-81E6-473B-A5BF-A6314BFB2AA3}" type="sibTrans" cxnId="{B78AE196-D414-4FB8-A9D3-2E3E93751A64}">
      <dgm:prSet/>
      <dgm:spPr/>
      <dgm:t>
        <a:bodyPr/>
        <a:lstStyle/>
        <a:p>
          <a:endParaRPr lang="en-US"/>
        </a:p>
      </dgm:t>
    </dgm:pt>
    <dgm:pt modelId="{BAB280D9-B8F8-40AE-9D19-CC7FF86DFDE7}">
      <dgm:prSet custT="1"/>
      <dgm:spPr/>
      <dgm:t>
        <a:bodyPr/>
        <a:lstStyle/>
        <a:p>
          <a:pPr rtl="0"/>
          <a:r>
            <a:rPr lang="en-US" sz="2800" dirty="0">
              <a:solidFill>
                <a:schemeClr val="tx1"/>
              </a:solidFill>
              <a:latin typeface="Arial" panose="020B0604020202020204" pitchFamily="34" charset="0"/>
              <a:cs typeface="Arial" panose="020B0604020202020204" pitchFamily="34" charset="0"/>
            </a:rPr>
            <a:t>Examples: chicken converted to chicken patties or flour converted to bread sticks. </a:t>
          </a:r>
        </a:p>
      </dgm:t>
    </dgm:pt>
    <dgm:pt modelId="{BBF38867-72CE-412E-B828-F9E32650CF68}" type="parTrans" cxnId="{40150632-83D8-45ED-8A4F-62419A60220D}">
      <dgm:prSet/>
      <dgm:spPr/>
      <dgm:t>
        <a:bodyPr/>
        <a:lstStyle/>
        <a:p>
          <a:endParaRPr lang="en-US"/>
        </a:p>
      </dgm:t>
    </dgm:pt>
    <dgm:pt modelId="{E2AD71D6-6010-45B8-845A-786505768184}" type="sibTrans" cxnId="{40150632-83D8-45ED-8A4F-62419A60220D}">
      <dgm:prSet/>
      <dgm:spPr/>
      <dgm:t>
        <a:bodyPr/>
        <a:lstStyle/>
        <a:p>
          <a:endParaRPr lang="en-US"/>
        </a:p>
      </dgm:t>
    </dgm:pt>
    <dgm:pt modelId="{A77DF92F-6EB1-46F0-9633-B1B2B231623B}">
      <dgm:prSet custT="1"/>
      <dgm:spPr/>
      <dgm:t>
        <a:bodyPr/>
        <a:lstStyle/>
        <a:p>
          <a:pPr rtl="0"/>
          <a:r>
            <a:rPr lang="en-US" sz="2800" dirty="0">
              <a:solidFill>
                <a:schemeClr val="tx1"/>
              </a:solidFill>
              <a:latin typeface="Arial" panose="020B0604020202020204" pitchFamily="34" charset="0"/>
              <a:cs typeface="Arial" panose="020B0604020202020204" pitchFamily="34" charset="0"/>
            </a:rPr>
            <a:t>Provides schools with a quality product at a cost less than full retail price.</a:t>
          </a:r>
        </a:p>
      </dgm:t>
    </dgm:pt>
    <dgm:pt modelId="{8F37F81F-41C8-4C51-AAD3-010B600C7580}" type="sibTrans" cxnId="{59A70FA7-34AF-4982-ABFF-69366054D5D6}">
      <dgm:prSet/>
      <dgm:spPr/>
      <dgm:t>
        <a:bodyPr/>
        <a:lstStyle/>
        <a:p>
          <a:endParaRPr lang="en-US"/>
        </a:p>
      </dgm:t>
    </dgm:pt>
    <dgm:pt modelId="{EC8F5AF1-AF33-476B-A2E4-FE8F8F2FA4C0}" type="parTrans" cxnId="{59A70FA7-34AF-4982-ABFF-69366054D5D6}">
      <dgm:prSet/>
      <dgm:spPr/>
      <dgm:t>
        <a:bodyPr/>
        <a:lstStyle/>
        <a:p>
          <a:endParaRPr lang="en-US"/>
        </a:p>
      </dgm:t>
    </dgm:pt>
    <dgm:pt modelId="{4B306F43-EEF0-4AA6-9672-AF16B732054B}" type="pres">
      <dgm:prSet presAssocID="{8C2C9AA2-00B3-4446-84A2-2AE809534CC8}" presName="Name0" presStyleCnt="0">
        <dgm:presLayoutVars>
          <dgm:chMax val="7"/>
          <dgm:chPref val="7"/>
          <dgm:dir/>
        </dgm:presLayoutVars>
      </dgm:prSet>
      <dgm:spPr/>
    </dgm:pt>
    <dgm:pt modelId="{231AB92D-B700-4708-9BAD-5D46B47B11CB}" type="pres">
      <dgm:prSet presAssocID="{8C2C9AA2-00B3-4446-84A2-2AE809534CC8}" presName="Name1" presStyleCnt="0"/>
      <dgm:spPr/>
    </dgm:pt>
    <dgm:pt modelId="{2BA73AF0-AB95-4DEE-A137-26A4D1598721}" type="pres">
      <dgm:prSet presAssocID="{8C2C9AA2-00B3-4446-84A2-2AE809534CC8}" presName="cycle" presStyleCnt="0"/>
      <dgm:spPr/>
    </dgm:pt>
    <dgm:pt modelId="{079E8C39-895D-495C-83C4-FA2641A18945}" type="pres">
      <dgm:prSet presAssocID="{8C2C9AA2-00B3-4446-84A2-2AE809534CC8}" presName="srcNode" presStyleLbl="node1" presStyleIdx="0" presStyleCnt="3"/>
      <dgm:spPr/>
    </dgm:pt>
    <dgm:pt modelId="{FC7BAB07-195B-476A-8A9E-1C763958FDE7}" type="pres">
      <dgm:prSet presAssocID="{8C2C9AA2-00B3-4446-84A2-2AE809534CC8}" presName="conn" presStyleLbl="parChTrans1D2" presStyleIdx="0" presStyleCnt="1"/>
      <dgm:spPr/>
    </dgm:pt>
    <dgm:pt modelId="{FF9F64E6-BF60-45AD-9285-3D318534ADD6}" type="pres">
      <dgm:prSet presAssocID="{8C2C9AA2-00B3-4446-84A2-2AE809534CC8}" presName="extraNode" presStyleLbl="node1" presStyleIdx="0" presStyleCnt="3"/>
      <dgm:spPr/>
    </dgm:pt>
    <dgm:pt modelId="{549DDA8A-0EA7-4965-B474-E000DC5958C1}" type="pres">
      <dgm:prSet presAssocID="{8C2C9AA2-00B3-4446-84A2-2AE809534CC8}" presName="dstNode" presStyleLbl="node1" presStyleIdx="0" presStyleCnt="3"/>
      <dgm:spPr/>
    </dgm:pt>
    <dgm:pt modelId="{65B4C6FF-A4F2-4CBE-8E55-A98ACFBBBC67}" type="pres">
      <dgm:prSet presAssocID="{E623D012-3281-40C4-B367-0D4F114D8137}" presName="text_1" presStyleLbl="node1" presStyleIdx="0" presStyleCnt="3" custScaleY="127513">
        <dgm:presLayoutVars>
          <dgm:bulletEnabled val="1"/>
        </dgm:presLayoutVars>
      </dgm:prSet>
      <dgm:spPr/>
    </dgm:pt>
    <dgm:pt modelId="{D70C75FD-5760-4F07-9E8C-9C2A1CE6D808}" type="pres">
      <dgm:prSet presAssocID="{E623D012-3281-40C4-B367-0D4F114D8137}" presName="accent_1" presStyleCnt="0"/>
      <dgm:spPr/>
    </dgm:pt>
    <dgm:pt modelId="{8539B507-7A02-4DC7-A818-C53C4AD2ACE3}" type="pres">
      <dgm:prSet presAssocID="{E623D012-3281-40C4-B367-0D4F114D8137}" presName="accentRepeatNode" presStyleLbl="solidFgAcc1" presStyleIdx="0" presStyleCnt="3"/>
      <dgm:spPr>
        <a:blipFill rotWithShape="0">
          <a:blip xmlns:r="http://schemas.openxmlformats.org/officeDocument/2006/relationships" r:embed="rId1"/>
          <a:stretch>
            <a:fillRect/>
          </a:stretch>
        </a:blipFill>
      </dgm:spPr>
    </dgm:pt>
    <dgm:pt modelId="{04BDE239-83F4-49DF-96F0-8C9A4F131242}" type="pres">
      <dgm:prSet presAssocID="{BAB280D9-B8F8-40AE-9D19-CC7FF86DFDE7}" presName="text_2" presStyleLbl="node1" presStyleIdx="1" presStyleCnt="3" custScaleY="127513">
        <dgm:presLayoutVars>
          <dgm:bulletEnabled val="1"/>
        </dgm:presLayoutVars>
      </dgm:prSet>
      <dgm:spPr/>
    </dgm:pt>
    <dgm:pt modelId="{5202AEF5-73F5-427E-83D5-DE9003EA6FD8}" type="pres">
      <dgm:prSet presAssocID="{BAB280D9-B8F8-40AE-9D19-CC7FF86DFDE7}" presName="accent_2" presStyleCnt="0"/>
      <dgm:spPr/>
    </dgm:pt>
    <dgm:pt modelId="{FF8533DC-5ABC-4689-85CE-01D229D21507}" type="pres">
      <dgm:prSet presAssocID="{BAB280D9-B8F8-40AE-9D19-CC7FF86DFDE7}" presName="accentRepeatNode" presStyleLbl="solidFgAcc1" presStyleIdx="1" presStyleCnt="3"/>
      <dgm:spPr>
        <a:blipFill rotWithShape="0">
          <a:blip xmlns:r="http://schemas.openxmlformats.org/officeDocument/2006/relationships" r:embed="rId2"/>
          <a:stretch>
            <a:fillRect/>
          </a:stretch>
        </a:blipFill>
      </dgm:spPr>
    </dgm:pt>
    <dgm:pt modelId="{FBFE27F4-D1EC-41AF-A938-F13BDF6AB865}" type="pres">
      <dgm:prSet presAssocID="{A77DF92F-6EB1-46F0-9633-B1B2B231623B}" presName="text_3" presStyleLbl="node1" presStyleIdx="2" presStyleCnt="3" custScaleY="127513">
        <dgm:presLayoutVars>
          <dgm:bulletEnabled val="1"/>
        </dgm:presLayoutVars>
      </dgm:prSet>
      <dgm:spPr/>
    </dgm:pt>
    <dgm:pt modelId="{994FF07F-B549-4C92-A985-0BEF8BCC639D}" type="pres">
      <dgm:prSet presAssocID="{A77DF92F-6EB1-46F0-9633-B1B2B231623B}" presName="accent_3" presStyleCnt="0"/>
      <dgm:spPr/>
    </dgm:pt>
    <dgm:pt modelId="{974B085C-04CC-4CF3-94D9-8734FF87E853}" type="pres">
      <dgm:prSet presAssocID="{A77DF92F-6EB1-46F0-9633-B1B2B231623B}" presName="accentRepeatNode" presStyleLbl="solidFgAcc1" presStyleIdx="2" presStyleCnt="3"/>
      <dgm:spPr>
        <a:blipFill rotWithShape="0">
          <a:blip xmlns:r="http://schemas.openxmlformats.org/officeDocument/2006/relationships" r:embed="rId3"/>
          <a:stretch>
            <a:fillRect/>
          </a:stretch>
        </a:blipFill>
      </dgm:spPr>
    </dgm:pt>
  </dgm:ptLst>
  <dgm:cxnLst>
    <dgm:cxn modelId="{BF6ED004-BD13-422A-9D87-3A2F0B78B9A7}" type="presOf" srcId="{A77DF92F-6EB1-46F0-9633-B1B2B231623B}" destId="{FBFE27F4-D1EC-41AF-A938-F13BDF6AB865}" srcOrd="0" destOrd="0" presId="urn:microsoft.com/office/officeart/2008/layout/VerticalCurvedList"/>
    <dgm:cxn modelId="{EB884328-78FB-44EB-A5A7-258F6F8AF9D5}" type="presOf" srcId="{BAB280D9-B8F8-40AE-9D19-CC7FF86DFDE7}" destId="{04BDE239-83F4-49DF-96F0-8C9A4F131242}" srcOrd="0" destOrd="0" presId="urn:microsoft.com/office/officeart/2008/layout/VerticalCurvedList"/>
    <dgm:cxn modelId="{40150632-83D8-45ED-8A4F-62419A60220D}" srcId="{8C2C9AA2-00B3-4446-84A2-2AE809534CC8}" destId="{BAB280D9-B8F8-40AE-9D19-CC7FF86DFDE7}" srcOrd="1" destOrd="0" parTransId="{BBF38867-72CE-412E-B828-F9E32650CF68}" sibTransId="{E2AD71D6-6010-45B8-845A-786505768184}"/>
    <dgm:cxn modelId="{FEFB538E-DA82-426A-BB37-8F23E1914D54}" type="presOf" srcId="{8C2C9AA2-00B3-4446-84A2-2AE809534CC8}" destId="{4B306F43-EEF0-4AA6-9672-AF16B732054B}" srcOrd="0" destOrd="0" presId="urn:microsoft.com/office/officeart/2008/layout/VerticalCurvedList"/>
    <dgm:cxn modelId="{B78AE196-D414-4FB8-A9D3-2E3E93751A64}" srcId="{8C2C9AA2-00B3-4446-84A2-2AE809534CC8}" destId="{E623D012-3281-40C4-B367-0D4F114D8137}" srcOrd="0" destOrd="0" parTransId="{90555D10-9B57-493B-8A92-04BDF3FEDCEB}" sibTransId="{8FBE29FD-81E6-473B-A5BF-A6314BFB2AA3}"/>
    <dgm:cxn modelId="{2F8357A5-00A1-483C-A3D2-12464D4106C7}" type="presOf" srcId="{E623D012-3281-40C4-B367-0D4F114D8137}" destId="{65B4C6FF-A4F2-4CBE-8E55-A98ACFBBBC67}" srcOrd="0" destOrd="0" presId="urn:microsoft.com/office/officeart/2008/layout/VerticalCurvedList"/>
    <dgm:cxn modelId="{59A70FA7-34AF-4982-ABFF-69366054D5D6}" srcId="{8C2C9AA2-00B3-4446-84A2-2AE809534CC8}" destId="{A77DF92F-6EB1-46F0-9633-B1B2B231623B}" srcOrd="2" destOrd="0" parTransId="{EC8F5AF1-AF33-476B-A2E4-FE8F8F2FA4C0}" sibTransId="{8F37F81F-41C8-4C51-AAD3-010B600C7580}"/>
    <dgm:cxn modelId="{09423DB1-EDC0-42C0-AA36-65EA93A6E12A}" type="presOf" srcId="{8FBE29FD-81E6-473B-A5BF-A6314BFB2AA3}" destId="{FC7BAB07-195B-476A-8A9E-1C763958FDE7}" srcOrd="0" destOrd="0" presId="urn:microsoft.com/office/officeart/2008/layout/VerticalCurvedList"/>
    <dgm:cxn modelId="{7CB9DBBE-0A1E-4E6E-8618-6E2A9F67E999}" type="presParOf" srcId="{4B306F43-EEF0-4AA6-9672-AF16B732054B}" destId="{231AB92D-B700-4708-9BAD-5D46B47B11CB}" srcOrd="0" destOrd="0" presId="urn:microsoft.com/office/officeart/2008/layout/VerticalCurvedList"/>
    <dgm:cxn modelId="{7206AC55-FB41-4F54-A8BD-1A49BFCDF24B}" type="presParOf" srcId="{231AB92D-B700-4708-9BAD-5D46B47B11CB}" destId="{2BA73AF0-AB95-4DEE-A137-26A4D1598721}" srcOrd="0" destOrd="0" presId="urn:microsoft.com/office/officeart/2008/layout/VerticalCurvedList"/>
    <dgm:cxn modelId="{F7577CDB-0CE4-4B39-AA03-A55F50A0696E}" type="presParOf" srcId="{2BA73AF0-AB95-4DEE-A137-26A4D1598721}" destId="{079E8C39-895D-495C-83C4-FA2641A18945}" srcOrd="0" destOrd="0" presId="urn:microsoft.com/office/officeart/2008/layout/VerticalCurvedList"/>
    <dgm:cxn modelId="{66A52A21-482B-4348-98FC-2B3B55026B1D}" type="presParOf" srcId="{2BA73AF0-AB95-4DEE-A137-26A4D1598721}" destId="{FC7BAB07-195B-476A-8A9E-1C763958FDE7}" srcOrd="1" destOrd="0" presId="urn:microsoft.com/office/officeart/2008/layout/VerticalCurvedList"/>
    <dgm:cxn modelId="{CF94AA0A-20A5-499B-A9A3-5B90AE98C693}" type="presParOf" srcId="{2BA73AF0-AB95-4DEE-A137-26A4D1598721}" destId="{FF9F64E6-BF60-45AD-9285-3D318534ADD6}" srcOrd="2" destOrd="0" presId="urn:microsoft.com/office/officeart/2008/layout/VerticalCurvedList"/>
    <dgm:cxn modelId="{CF55969C-D444-446A-9EFB-E2083B40E561}" type="presParOf" srcId="{2BA73AF0-AB95-4DEE-A137-26A4D1598721}" destId="{549DDA8A-0EA7-4965-B474-E000DC5958C1}" srcOrd="3" destOrd="0" presId="urn:microsoft.com/office/officeart/2008/layout/VerticalCurvedList"/>
    <dgm:cxn modelId="{7AE55511-DBCD-4A4B-A001-FA0D6461B5A6}" type="presParOf" srcId="{231AB92D-B700-4708-9BAD-5D46B47B11CB}" destId="{65B4C6FF-A4F2-4CBE-8E55-A98ACFBBBC67}" srcOrd="1" destOrd="0" presId="urn:microsoft.com/office/officeart/2008/layout/VerticalCurvedList"/>
    <dgm:cxn modelId="{7106E275-10BE-4B32-A2D2-B49A4F20EBCB}" type="presParOf" srcId="{231AB92D-B700-4708-9BAD-5D46B47B11CB}" destId="{D70C75FD-5760-4F07-9E8C-9C2A1CE6D808}" srcOrd="2" destOrd="0" presId="urn:microsoft.com/office/officeart/2008/layout/VerticalCurvedList"/>
    <dgm:cxn modelId="{B306DC91-4B16-419C-8B67-CE91C34090A2}" type="presParOf" srcId="{D70C75FD-5760-4F07-9E8C-9C2A1CE6D808}" destId="{8539B507-7A02-4DC7-A818-C53C4AD2ACE3}" srcOrd="0" destOrd="0" presId="urn:microsoft.com/office/officeart/2008/layout/VerticalCurvedList"/>
    <dgm:cxn modelId="{9168ACEF-BA92-468F-94DF-9E6CBB6E0B1D}" type="presParOf" srcId="{231AB92D-B700-4708-9BAD-5D46B47B11CB}" destId="{04BDE239-83F4-49DF-96F0-8C9A4F131242}" srcOrd="3" destOrd="0" presId="urn:microsoft.com/office/officeart/2008/layout/VerticalCurvedList"/>
    <dgm:cxn modelId="{70883844-9E82-4C1C-9BAB-A52CBEBC886E}" type="presParOf" srcId="{231AB92D-B700-4708-9BAD-5D46B47B11CB}" destId="{5202AEF5-73F5-427E-83D5-DE9003EA6FD8}" srcOrd="4" destOrd="0" presId="urn:microsoft.com/office/officeart/2008/layout/VerticalCurvedList"/>
    <dgm:cxn modelId="{7EA4A981-7206-41B8-8C50-02278DB435C0}" type="presParOf" srcId="{5202AEF5-73F5-427E-83D5-DE9003EA6FD8}" destId="{FF8533DC-5ABC-4689-85CE-01D229D21507}" srcOrd="0" destOrd="0" presId="urn:microsoft.com/office/officeart/2008/layout/VerticalCurvedList"/>
    <dgm:cxn modelId="{25A71FEF-9B9C-4078-83AF-24239DDDD37F}" type="presParOf" srcId="{231AB92D-B700-4708-9BAD-5D46B47B11CB}" destId="{FBFE27F4-D1EC-41AF-A938-F13BDF6AB865}" srcOrd="5" destOrd="0" presId="urn:microsoft.com/office/officeart/2008/layout/VerticalCurvedList"/>
    <dgm:cxn modelId="{D21AEB82-757C-4281-9DD5-A748364C58FB}" type="presParOf" srcId="{231AB92D-B700-4708-9BAD-5D46B47B11CB}" destId="{994FF07F-B549-4C92-A985-0BEF8BCC639D}" srcOrd="6" destOrd="0" presId="urn:microsoft.com/office/officeart/2008/layout/VerticalCurvedList"/>
    <dgm:cxn modelId="{A1C0B332-FC26-4C08-AB5C-7AA8E5E72979}" type="presParOf" srcId="{994FF07F-B549-4C92-A985-0BEF8BCC639D}" destId="{974B085C-04CC-4CF3-94D9-8734FF87E8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13C00C-D673-425C-A3FF-3A22A16B16E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0F5260D-13E5-43DE-86DD-99A01663869A}">
      <dgm:prSet custT="1"/>
      <dgm:spPr/>
      <dgm:t>
        <a:bodyPr/>
        <a:lstStyle/>
        <a:p>
          <a:pPr rtl="0"/>
          <a:r>
            <a:rPr lang="en-US" sz="3600" dirty="0">
              <a:latin typeface="Arial" panose="020B0604020202020204" pitchFamily="34" charset="0"/>
              <a:cs typeface="Arial" panose="020B0604020202020204" pitchFamily="34" charset="0"/>
            </a:rPr>
            <a:t>There are three types of surveys:</a:t>
          </a:r>
        </a:p>
      </dgm:t>
    </dgm:pt>
    <dgm:pt modelId="{36104047-E9B4-4358-8A4F-3A70553DDF8B}" type="sibTrans" cxnId="{771B2A90-41A6-493F-AAEE-3B9AF1C07A2E}">
      <dgm:prSet/>
      <dgm:spPr/>
      <dgm:t>
        <a:bodyPr/>
        <a:lstStyle/>
        <a:p>
          <a:endParaRPr lang="en-US"/>
        </a:p>
      </dgm:t>
    </dgm:pt>
    <dgm:pt modelId="{FACC2F05-E450-42CA-A549-C3DAAD0E5725}" type="parTrans" cxnId="{771B2A90-41A6-493F-AAEE-3B9AF1C07A2E}">
      <dgm:prSet/>
      <dgm:spPr/>
      <dgm:t>
        <a:bodyPr/>
        <a:lstStyle/>
        <a:p>
          <a:endParaRPr lang="en-US"/>
        </a:p>
      </dgm:t>
    </dgm:pt>
    <dgm:pt modelId="{98A7C041-C322-4D0F-A6AE-EFD71F5F950A}">
      <dgm:prSet custT="1"/>
      <dgm:spPr/>
      <dgm:t>
        <a:bodyPr/>
        <a:lstStyle/>
        <a:p>
          <a:pPr rtl="0"/>
          <a:r>
            <a:rPr lang="en-US" sz="3200" dirty="0">
              <a:latin typeface="Arial" panose="020B0604020202020204" pitchFamily="34" charset="0"/>
              <a:cs typeface="Arial" panose="020B0604020202020204" pitchFamily="34" charset="0"/>
            </a:rPr>
            <a:t>USDA Foods Demand Ordering</a:t>
          </a:r>
        </a:p>
      </dgm:t>
    </dgm:pt>
    <dgm:pt modelId="{D0E4EBCB-03D1-46B8-A4E4-57DDB52BB17A}" type="sibTrans" cxnId="{C7B40A78-3C52-429D-958B-39A59EC4F92D}">
      <dgm:prSet/>
      <dgm:spPr/>
      <dgm:t>
        <a:bodyPr/>
        <a:lstStyle/>
        <a:p>
          <a:endParaRPr lang="en-US"/>
        </a:p>
      </dgm:t>
    </dgm:pt>
    <dgm:pt modelId="{C7DF1D09-491C-4E83-B5C1-F2563185C23C}" type="parTrans" cxnId="{C7B40A78-3C52-429D-958B-39A59EC4F92D}">
      <dgm:prSet/>
      <dgm:spPr/>
      <dgm:t>
        <a:bodyPr/>
        <a:lstStyle/>
        <a:p>
          <a:endParaRPr lang="en-US"/>
        </a:p>
      </dgm:t>
    </dgm:pt>
    <dgm:pt modelId="{576F83D0-CD25-46F6-9DA7-69674C1E85DF}">
      <dgm:prSet custT="1"/>
      <dgm:spPr/>
      <dgm:t>
        <a:bodyPr/>
        <a:lstStyle/>
        <a:p>
          <a:pPr rtl="0"/>
          <a:r>
            <a:rPr lang="en-US" sz="3200" b="0" dirty="0">
              <a:latin typeface="Arial" panose="020B0604020202020204" pitchFamily="34" charset="0"/>
              <a:cs typeface="Arial" panose="020B0604020202020204" pitchFamily="34" charset="0"/>
            </a:rPr>
            <a:t>Direct Diversion</a:t>
          </a:r>
        </a:p>
      </dgm:t>
    </dgm:pt>
    <dgm:pt modelId="{B83533C5-8456-47C0-A8AC-06A57D3A4200}" type="sibTrans" cxnId="{7FE5517D-B0BB-40E0-904C-CEB94827CDD0}">
      <dgm:prSet/>
      <dgm:spPr/>
      <dgm:t>
        <a:bodyPr/>
        <a:lstStyle/>
        <a:p>
          <a:endParaRPr lang="en-US"/>
        </a:p>
      </dgm:t>
    </dgm:pt>
    <dgm:pt modelId="{C823BFAB-EEDA-4CBE-9DC3-FF76BB27CE14}" type="parTrans" cxnId="{7FE5517D-B0BB-40E0-904C-CEB94827CDD0}">
      <dgm:prSet/>
      <dgm:spPr/>
      <dgm:t>
        <a:bodyPr/>
        <a:lstStyle/>
        <a:p>
          <a:endParaRPr lang="en-US"/>
        </a:p>
      </dgm:t>
    </dgm:pt>
    <dgm:pt modelId="{D4975DFD-7887-4EC6-8038-ACE37DD92CFA}">
      <dgm:prSet custT="1"/>
      <dgm:spPr/>
      <dgm:t>
        <a:bodyPr/>
        <a:lstStyle/>
        <a:p>
          <a:pPr rtl="0"/>
          <a:r>
            <a:rPr lang="en-US" sz="3200" b="0" dirty="0">
              <a:solidFill>
                <a:schemeClr val="tx1"/>
              </a:solidFill>
              <a:latin typeface="Arial" panose="020B0604020202020204" pitchFamily="34" charset="0"/>
              <a:cs typeface="Arial" panose="020B0604020202020204" pitchFamily="34" charset="0"/>
            </a:rPr>
            <a:t>USDA</a:t>
          </a:r>
          <a:r>
            <a:rPr lang="en-US" sz="3200" b="0" dirty="0">
              <a:solidFill>
                <a:srgbClr val="FF0000"/>
              </a:solidFill>
              <a:latin typeface="Arial" panose="020B0604020202020204" pitchFamily="34" charset="0"/>
              <a:cs typeface="Arial" panose="020B0604020202020204" pitchFamily="34" charset="0"/>
            </a:rPr>
            <a:t> </a:t>
          </a:r>
          <a:r>
            <a:rPr lang="en-US" sz="3200" b="0" dirty="0">
              <a:latin typeface="Arial" panose="020B0604020202020204" pitchFamily="34" charset="0"/>
              <a:cs typeface="Arial" panose="020B0604020202020204" pitchFamily="34" charset="0"/>
            </a:rPr>
            <a:t>Department of Defense Fresh Fruit and Vegetable Program</a:t>
          </a:r>
          <a:endParaRPr lang="en-US" sz="1200" b="0" dirty="0">
            <a:solidFill>
              <a:srgbClr val="FF0000"/>
            </a:solidFill>
            <a:latin typeface="Arial" panose="020B0604020202020204" pitchFamily="34" charset="0"/>
            <a:cs typeface="Arial" panose="020B0604020202020204" pitchFamily="34" charset="0"/>
          </a:endParaRPr>
        </a:p>
      </dgm:t>
    </dgm:pt>
    <dgm:pt modelId="{96FB21C6-8407-431F-A4E6-56C9A71FE209}" type="sibTrans" cxnId="{C382EA51-E3DA-4A9F-9191-002F24EED81D}">
      <dgm:prSet/>
      <dgm:spPr/>
      <dgm:t>
        <a:bodyPr/>
        <a:lstStyle/>
        <a:p>
          <a:endParaRPr lang="en-US"/>
        </a:p>
      </dgm:t>
    </dgm:pt>
    <dgm:pt modelId="{7B7E06D0-4E62-48EF-B4F3-443242D1BF23}" type="parTrans" cxnId="{C382EA51-E3DA-4A9F-9191-002F24EED81D}">
      <dgm:prSet/>
      <dgm:spPr/>
      <dgm:t>
        <a:bodyPr/>
        <a:lstStyle/>
        <a:p>
          <a:endParaRPr lang="en-US"/>
        </a:p>
      </dgm:t>
    </dgm:pt>
    <dgm:pt modelId="{32FE7759-4FDE-47AA-8E7C-1F968B143387}" type="pres">
      <dgm:prSet presAssocID="{6413C00C-D673-425C-A3FF-3A22A16B16EA}" presName="Name0" presStyleCnt="0">
        <dgm:presLayoutVars>
          <dgm:dir/>
          <dgm:resizeHandles val="exact"/>
        </dgm:presLayoutVars>
      </dgm:prSet>
      <dgm:spPr/>
    </dgm:pt>
    <dgm:pt modelId="{CEEF6F33-9EC4-4AC4-A5B3-4D7FA2889AD1}" type="pres">
      <dgm:prSet presAssocID="{30F5260D-13E5-43DE-86DD-99A01663869A}" presName="composite" presStyleCnt="0"/>
      <dgm:spPr/>
    </dgm:pt>
    <dgm:pt modelId="{9029606A-098D-41F5-AF68-3E48542CAF98}" type="pres">
      <dgm:prSet presAssocID="{30F5260D-13E5-43DE-86DD-99A01663869A}" presName="rect1" presStyleLbl="trAlignAcc1" presStyleIdx="0" presStyleCnt="1" custScaleY="160955" custLinFactNeighborY="-20978">
        <dgm:presLayoutVars>
          <dgm:bulletEnabled val="1"/>
        </dgm:presLayoutVars>
      </dgm:prSet>
      <dgm:spPr/>
    </dgm:pt>
    <dgm:pt modelId="{0FCD8522-E1B3-4992-8BCE-DCCC06E10570}" type="pres">
      <dgm:prSet presAssocID="{30F5260D-13E5-43DE-86DD-99A01663869A}" presName="rect2" presStyleLbl="fgImgPlace1" presStyleIdx="0" presStyleCnt="1" custLinFactNeighborX="-233" custLinFactNeighborY="3825"/>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38100">
          <a:solidFill>
            <a:schemeClr val="tx2"/>
          </a:solidFill>
        </a:ln>
      </dgm:spPr>
    </dgm:pt>
  </dgm:ptLst>
  <dgm:cxnLst>
    <dgm:cxn modelId="{D6A9752A-B26D-42D9-9F6A-0097A80C64F1}" type="presOf" srcId="{98A7C041-C322-4D0F-A6AE-EFD71F5F950A}" destId="{9029606A-098D-41F5-AF68-3E48542CAF98}" srcOrd="0" destOrd="1" presId="urn:microsoft.com/office/officeart/2008/layout/PictureStrips"/>
    <dgm:cxn modelId="{9B0A086A-88F1-4F91-98BB-54DBADFD9478}" type="presOf" srcId="{6413C00C-D673-425C-A3FF-3A22A16B16EA}" destId="{32FE7759-4FDE-47AA-8E7C-1F968B143387}" srcOrd="0" destOrd="0" presId="urn:microsoft.com/office/officeart/2008/layout/PictureStrips"/>
    <dgm:cxn modelId="{C382EA51-E3DA-4A9F-9191-002F24EED81D}" srcId="{30F5260D-13E5-43DE-86DD-99A01663869A}" destId="{D4975DFD-7887-4EC6-8038-ACE37DD92CFA}" srcOrd="2" destOrd="0" parTransId="{7B7E06D0-4E62-48EF-B4F3-443242D1BF23}" sibTransId="{96FB21C6-8407-431F-A4E6-56C9A71FE209}"/>
    <dgm:cxn modelId="{547E6877-4676-42CC-AE31-63E1681C53DC}" type="presOf" srcId="{D4975DFD-7887-4EC6-8038-ACE37DD92CFA}" destId="{9029606A-098D-41F5-AF68-3E48542CAF98}" srcOrd="0" destOrd="3" presId="urn:microsoft.com/office/officeart/2008/layout/PictureStrips"/>
    <dgm:cxn modelId="{C7B40A78-3C52-429D-958B-39A59EC4F92D}" srcId="{30F5260D-13E5-43DE-86DD-99A01663869A}" destId="{98A7C041-C322-4D0F-A6AE-EFD71F5F950A}" srcOrd="0" destOrd="0" parTransId="{C7DF1D09-491C-4E83-B5C1-F2563185C23C}" sibTransId="{D0E4EBCB-03D1-46B8-A4E4-57DDB52BB17A}"/>
    <dgm:cxn modelId="{7FE5517D-B0BB-40E0-904C-CEB94827CDD0}" srcId="{30F5260D-13E5-43DE-86DD-99A01663869A}" destId="{576F83D0-CD25-46F6-9DA7-69674C1E85DF}" srcOrd="1" destOrd="0" parTransId="{C823BFAB-EEDA-4CBE-9DC3-FF76BB27CE14}" sibTransId="{B83533C5-8456-47C0-A8AC-06A57D3A4200}"/>
    <dgm:cxn modelId="{AB000484-AE96-46A2-AC86-48116C526097}" type="presOf" srcId="{576F83D0-CD25-46F6-9DA7-69674C1E85DF}" destId="{9029606A-098D-41F5-AF68-3E48542CAF98}" srcOrd="0" destOrd="2" presId="urn:microsoft.com/office/officeart/2008/layout/PictureStrips"/>
    <dgm:cxn modelId="{13B3608A-0A57-4B48-82BE-88F6149A78B8}" type="presOf" srcId="{30F5260D-13E5-43DE-86DD-99A01663869A}" destId="{9029606A-098D-41F5-AF68-3E48542CAF98}" srcOrd="0" destOrd="0" presId="urn:microsoft.com/office/officeart/2008/layout/PictureStrips"/>
    <dgm:cxn modelId="{771B2A90-41A6-493F-AAEE-3B9AF1C07A2E}" srcId="{6413C00C-D673-425C-A3FF-3A22A16B16EA}" destId="{30F5260D-13E5-43DE-86DD-99A01663869A}" srcOrd="0" destOrd="0" parTransId="{FACC2F05-E450-42CA-A549-C3DAAD0E5725}" sibTransId="{36104047-E9B4-4358-8A4F-3A70553DDF8B}"/>
    <dgm:cxn modelId="{07B48E33-9DBA-44CC-8467-76978110D063}" type="presParOf" srcId="{32FE7759-4FDE-47AA-8E7C-1F968B143387}" destId="{CEEF6F33-9EC4-4AC4-A5B3-4D7FA2889AD1}" srcOrd="0" destOrd="0" presId="urn:microsoft.com/office/officeart/2008/layout/PictureStrips"/>
    <dgm:cxn modelId="{C683253D-3108-4461-AEB9-EA9BB57433B9}" type="presParOf" srcId="{CEEF6F33-9EC4-4AC4-A5B3-4D7FA2889AD1}" destId="{9029606A-098D-41F5-AF68-3E48542CAF98}" srcOrd="0" destOrd="0" presId="urn:microsoft.com/office/officeart/2008/layout/PictureStrips"/>
    <dgm:cxn modelId="{6E6AF762-D16A-449A-8CC0-D011F256A77A}" type="presParOf" srcId="{CEEF6F33-9EC4-4AC4-A5B3-4D7FA2889AD1}" destId="{0FCD8522-E1B3-4992-8BCE-DCCC06E1057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CC98A7-3B58-416E-AE63-FD762A624335}"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2AF47030-2D30-4DC6-A00C-DCDFB266FA73}">
      <dgm:prSet custT="1"/>
      <dgm:spPr/>
      <dgm:t>
        <a:bodyPr/>
        <a:lstStyle/>
        <a:p>
          <a:pPr rtl="0"/>
          <a:r>
            <a:rPr lang="en-US" sz="2800" b="1" dirty="0">
              <a:solidFill>
                <a:schemeClr val="tx1"/>
              </a:solidFill>
              <a:effectLst/>
              <a:latin typeface="Arial" panose="020B0604020202020204" pitchFamily="34" charset="0"/>
              <a:cs typeface="Arial" panose="020B0604020202020204" pitchFamily="34" charset="0"/>
            </a:rPr>
            <a:t>Determination of offered food items by OCN</a:t>
          </a:r>
        </a:p>
      </dgm:t>
    </dgm:pt>
    <dgm:pt modelId="{07853B66-CE1E-411F-8384-7F4E7FC795AA}" type="parTrans" cxnId="{4B2ADE6B-2895-4018-8225-5D2294F8B14B}">
      <dgm:prSet/>
      <dgm:spPr/>
      <dgm:t>
        <a:bodyPr/>
        <a:lstStyle/>
        <a:p>
          <a:endParaRPr lang="en-US"/>
        </a:p>
      </dgm:t>
    </dgm:pt>
    <dgm:pt modelId="{805B84C5-B277-43DA-BACB-5575972FD8D0}" type="sibTrans" cxnId="{4B2ADE6B-2895-4018-8225-5D2294F8B14B}">
      <dgm:prSet/>
      <dgm:spPr/>
      <dgm:t>
        <a:bodyPr/>
        <a:lstStyle/>
        <a:p>
          <a:endParaRPr lang="en-US"/>
        </a:p>
      </dgm:t>
    </dgm:pt>
    <dgm:pt modelId="{6079C028-83D1-4B92-B8BF-48E5BAE46517}">
      <dgm:prSet custT="1"/>
      <dgm:spPr/>
      <dgm:t>
        <a:bodyPr/>
        <a:lstStyle/>
        <a:p>
          <a:pPr rtl="0"/>
          <a:r>
            <a:rPr lang="en-US" sz="2800" b="1" dirty="0">
              <a:solidFill>
                <a:schemeClr val="tx1"/>
              </a:solidFill>
              <a:effectLst/>
              <a:latin typeface="Arial" panose="020B0604020202020204" pitchFamily="34" charset="0"/>
              <a:cs typeface="Arial" panose="020B0604020202020204" pitchFamily="34" charset="0"/>
            </a:rPr>
            <a:t>Demand Ordering Survey available</a:t>
          </a:r>
        </a:p>
      </dgm:t>
    </dgm:pt>
    <dgm:pt modelId="{CF3FC36E-1D03-4AC0-B66D-FFA3CCA3D555}" type="parTrans" cxnId="{704CFAC7-8160-4AF1-B2C3-C7BB18005D5E}">
      <dgm:prSet/>
      <dgm:spPr/>
      <dgm:t>
        <a:bodyPr/>
        <a:lstStyle/>
        <a:p>
          <a:endParaRPr lang="en-US"/>
        </a:p>
      </dgm:t>
    </dgm:pt>
    <dgm:pt modelId="{63883BE5-7E9D-4BB0-9C41-5E6B0BB714FB}" type="sibTrans" cxnId="{704CFAC7-8160-4AF1-B2C3-C7BB18005D5E}">
      <dgm:prSet/>
      <dgm:spPr/>
      <dgm:t>
        <a:bodyPr/>
        <a:lstStyle/>
        <a:p>
          <a:endParaRPr lang="en-US"/>
        </a:p>
      </dgm:t>
    </dgm:pt>
    <dgm:pt modelId="{3FAB0160-0950-409F-9D5E-DD2CAFBCE29B}">
      <dgm:prSet custT="1"/>
      <dgm:spPr/>
      <dgm:t>
        <a:bodyPr/>
        <a:lstStyle/>
        <a:p>
          <a:pPr rtl="0"/>
          <a:r>
            <a:rPr lang="en-US" sz="2800" b="1" dirty="0">
              <a:solidFill>
                <a:schemeClr val="tx1"/>
              </a:solidFill>
              <a:effectLst/>
              <a:latin typeface="Arial" panose="020B0604020202020204" pitchFamily="34" charset="0"/>
              <a:cs typeface="Arial" panose="020B0604020202020204" pitchFamily="34" charset="0"/>
            </a:rPr>
            <a:t>OCN determines quantities ordered and arranges delivery to warehouses</a:t>
          </a:r>
        </a:p>
      </dgm:t>
    </dgm:pt>
    <dgm:pt modelId="{D66AD1CA-38FA-4A3D-941E-B04A0733ECD1}" type="parTrans" cxnId="{FC0D480A-50C8-452B-A901-16DECAF2119C}">
      <dgm:prSet/>
      <dgm:spPr/>
      <dgm:t>
        <a:bodyPr/>
        <a:lstStyle/>
        <a:p>
          <a:endParaRPr lang="en-US"/>
        </a:p>
      </dgm:t>
    </dgm:pt>
    <dgm:pt modelId="{001078B1-6E0E-48D8-B44D-8E3459E7E581}" type="sibTrans" cxnId="{FC0D480A-50C8-452B-A901-16DECAF2119C}">
      <dgm:prSet/>
      <dgm:spPr/>
      <dgm:t>
        <a:bodyPr/>
        <a:lstStyle/>
        <a:p>
          <a:endParaRPr lang="en-US"/>
        </a:p>
      </dgm:t>
    </dgm:pt>
    <dgm:pt modelId="{1CB7855E-5C80-4F71-8F6C-4F7937204C3A}" type="pres">
      <dgm:prSet presAssocID="{3ACC98A7-3B58-416E-AE63-FD762A624335}" presName="Name0" presStyleCnt="0">
        <dgm:presLayoutVars>
          <dgm:dir/>
          <dgm:resizeHandles val="exact"/>
        </dgm:presLayoutVars>
      </dgm:prSet>
      <dgm:spPr/>
    </dgm:pt>
    <dgm:pt modelId="{9C1424BE-0A85-4C38-8AF1-822997722841}" type="pres">
      <dgm:prSet presAssocID="{2AF47030-2D30-4DC6-A00C-DCDFB266FA73}" presName="node" presStyleLbl="node1" presStyleIdx="0" presStyleCnt="3" custLinFactNeighborX="-658" custLinFactNeighborY="-2964">
        <dgm:presLayoutVars>
          <dgm:bulletEnabled val="1"/>
        </dgm:presLayoutVars>
      </dgm:prSet>
      <dgm:spPr/>
    </dgm:pt>
    <dgm:pt modelId="{B05FEF59-7AA4-4506-BBB4-5F3F966AA55F}" type="pres">
      <dgm:prSet presAssocID="{805B84C5-B277-43DA-BACB-5575972FD8D0}" presName="sibTrans" presStyleLbl="sibTrans1D1" presStyleIdx="0" presStyleCnt="2"/>
      <dgm:spPr/>
    </dgm:pt>
    <dgm:pt modelId="{9B0633D3-C105-4EC9-84C2-818BF4ABEA59}" type="pres">
      <dgm:prSet presAssocID="{805B84C5-B277-43DA-BACB-5575972FD8D0}" presName="connectorText" presStyleLbl="sibTrans1D1" presStyleIdx="0" presStyleCnt="2"/>
      <dgm:spPr/>
    </dgm:pt>
    <dgm:pt modelId="{199E82FF-487B-4925-B731-8BC4A1D22BD9}" type="pres">
      <dgm:prSet presAssocID="{6079C028-83D1-4B92-B8BF-48E5BAE46517}" presName="node" presStyleLbl="node1" presStyleIdx="1" presStyleCnt="3" custLinFactNeighborX="658" custLinFactNeighborY="708">
        <dgm:presLayoutVars>
          <dgm:bulletEnabled val="1"/>
        </dgm:presLayoutVars>
      </dgm:prSet>
      <dgm:spPr/>
    </dgm:pt>
    <dgm:pt modelId="{1FA05731-E27E-4B17-BE77-3F82C5D95903}" type="pres">
      <dgm:prSet presAssocID="{63883BE5-7E9D-4BB0-9C41-5E6B0BB714FB}" presName="sibTrans" presStyleLbl="sibTrans1D1" presStyleIdx="1" presStyleCnt="2"/>
      <dgm:spPr/>
    </dgm:pt>
    <dgm:pt modelId="{3AD2E5F2-2FF4-478D-84E2-3A0121FC9EA2}" type="pres">
      <dgm:prSet presAssocID="{63883BE5-7E9D-4BB0-9C41-5E6B0BB714FB}" presName="connectorText" presStyleLbl="sibTrans1D1" presStyleIdx="1" presStyleCnt="2"/>
      <dgm:spPr/>
    </dgm:pt>
    <dgm:pt modelId="{F8BC0DA7-16DB-4CEC-BDF3-3BDCC96C9282}" type="pres">
      <dgm:prSet presAssocID="{3FAB0160-0950-409F-9D5E-DD2CAFBCE29B}" presName="node" presStyleLbl="node1" presStyleIdx="2" presStyleCnt="3" custLinFactNeighborX="60832" custLinFactNeighborY="-6269">
        <dgm:presLayoutVars>
          <dgm:bulletEnabled val="1"/>
        </dgm:presLayoutVars>
      </dgm:prSet>
      <dgm:spPr/>
    </dgm:pt>
  </dgm:ptLst>
  <dgm:cxnLst>
    <dgm:cxn modelId="{FC0D480A-50C8-452B-A901-16DECAF2119C}" srcId="{3ACC98A7-3B58-416E-AE63-FD762A624335}" destId="{3FAB0160-0950-409F-9D5E-DD2CAFBCE29B}" srcOrd="2" destOrd="0" parTransId="{D66AD1CA-38FA-4A3D-941E-B04A0733ECD1}" sibTransId="{001078B1-6E0E-48D8-B44D-8E3459E7E581}"/>
    <dgm:cxn modelId="{41869D0D-BC60-4619-A41E-4E516CF5635B}" type="presOf" srcId="{2AF47030-2D30-4DC6-A00C-DCDFB266FA73}" destId="{9C1424BE-0A85-4C38-8AF1-822997722841}" srcOrd="0" destOrd="0" presId="urn:microsoft.com/office/officeart/2005/8/layout/bProcess3"/>
    <dgm:cxn modelId="{18BEB20E-0204-41CB-8026-53BC5385C1B7}" type="presOf" srcId="{63883BE5-7E9D-4BB0-9C41-5E6B0BB714FB}" destId="{3AD2E5F2-2FF4-478D-84E2-3A0121FC9EA2}" srcOrd="1" destOrd="0" presId="urn:microsoft.com/office/officeart/2005/8/layout/bProcess3"/>
    <dgm:cxn modelId="{F74F7D6A-94AB-4032-8856-E9E0F81ACD83}" type="presOf" srcId="{63883BE5-7E9D-4BB0-9C41-5E6B0BB714FB}" destId="{1FA05731-E27E-4B17-BE77-3F82C5D95903}" srcOrd="0" destOrd="0" presId="urn:microsoft.com/office/officeart/2005/8/layout/bProcess3"/>
    <dgm:cxn modelId="{4B2ADE6B-2895-4018-8225-5D2294F8B14B}" srcId="{3ACC98A7-3B58-416E-AE63-FD762A624335}" destId="{2AF47030-2D30-4DC6-A00C-DCDFB266FA73}" srcOrd="0" destOrd="0" parTransId="{07853B66-CE1E-411F-8384-7F4E7FC795AA}" sibTransId="{805B84C5-B277-43DA-BACB-5575972FD8D0}"/>
    <dgm:cxn modelId="{B849E64F-6172-4CD8-8CD2-9EE1B8CD04C2}" type="presOf" srcId="{3ACC98A7-3B58-416E-AE63-FD762A624335}" destId="{1CB7855E-5C80-4F71-8F6C-4F7937204C3A}" srcOrd="0" destOrd="0" presId="urn:microsoft.com/office/officeart/2005/8/layout/bProcess3"/>
    <dgm:cxn modelId="{30B18174-CF2A-4B6E-AA36-7D27B89AE2D5}" type="presOf" srcId="{6079C028-83D1-4B92-B8BF-48E5BAE46517}" destId="{199E82FF-487B-4925-B731-8BC4A1D22BD9}" srcOrd="0" destOrd="0" presId="urn:microsoft.com/office/officeart/2005/8/layout/bProcess3"/>
    <dgm:cxn modelId="{BC5D36BE-54FA-4B58-AC9F-5BBBA918BB27}" type="presOf" srcId="{805B84C5-B277-43DA-BACB-5575972FD8D0}" destId="{B05FEF59-7AA4-4506-BBB4-5F3F966AA55F}" srcOrd="0" destOrd="0" presId="urn:microsoft.com/office/officeart/2005/8/layout/bProcess3"/>
    <dgm:cxn modelId="{704CFAC7-8160-4AF1-B2C3-C7BB18005D5E}" srcId="{3ACC98A7-3B58-416E-AE63-FD762A624335}" destId="{6079C028-83D1-4B92-B8BF-48E5BAE46517}" srcOrd="1" destOrd="0" parTransId="{CF3FC36E-1D03-4AC0-B66D-FFA3CCA3D555}" sibTransId="{63883BE5-7E9D-4BB0-9C41-5E6B0BB714FB}"/>
    <dgm:cxn modelId="{80DF2DDF-3106-44D2-8847-24249C9D3EF8}" type="presOf" srcId="{3FAB0160-0950-409F-9D5E-DD2CAFBCE29B}" destId="{F8BC0DA7-16DB-4CEC-BDF3-3BDCC96C9282}" srcOrd="0" destOrd="0" presId="urn:microsoft.com/office/officeart/2005/8/layout/bProcess3"/>
    <dgm:cxn modelId="{7850ACEA-9633-4609-9671-516AFFB57C16}" type="presOf" srcId="{805B84C5-B277-43DA-BACB-5575972FD8D0}" destId="{9B0633D3-C105-4EC9-84C2-818BF4ABEA59}" srcOrd="1" destOrd="0" presId="urn:microsoft.com/office/officeart/2005/8/layout/bProcess3"/>
    <dgm:cxn modelId="{38336D40-0A94-4166-8F1C-7EC1B8E59510}" type="presParOf" srcId="{1CB7855E-5C80-4F71-8F6C-4F7937204C3A}" destId="{9C1424BE-0A85-4C38-8AF1-822997722841}" srcOrd="0" destOrd="0" presId="urn:microsoft.com/office/officeart/2005/8/layout/bProcess3"/>
    <dgm:cxn modelId="{672DE3FE-68B5-42A9-AE8B-7F56A0E00464}" type="presParOf" srcId="{1CB7855E-5C80-4F71-8F6C-4F7937204C3A}" destId="{B05FEF59-7AA4-4506-BBB4-5F3F966AA55F}" srcOrd="1" destOrd="0" presId="urn:microsoft.com/office/officeart/2005/8/layout/bProcess3"/>
    <dgm:cxn modelId="{BF5E8934-F0FE-4FEA-861B-F354EA16CE92}" type="presParOf" srcId="{B05FEF59-7AA4-4506-BBB4-5F3F966AA55F}" destId="{9B0633D3-C105-4EC9-84C2-818BF4ABEA59}" srcOrd="0" destOrd="0" presId="urn:microsoft.com/office/officeart/2005/8/layout/bProcess3"/>
    <dgm:cxn modelId="{3C22DD5F-5B72-4E97-BBB9-66EDABCEF653}" type="presParOf" srcId="{1CB7855E-5C80-4F71-8F6C-4F7937204C3A}" destId="{199E82FF-487B-4925-B731-8BC4A1D22BD9}" srcOrd="2" destOrd="0" presId="urn:microsoft.com/office/officeart/2005/8/layout/bProcess3"/>
    <dgm:cxn modelId="{47E14758-6CBE-4086-A7CF-72300B3483BB}" type="presParOf" srcId="{1CB7855E-5C80-4F71-8F6C-4F7937204C3A}" destId="{1FA05731-E27E-4B17-BE77-3F82C5D95903}" srcOrd="3" destOrd="0" presId="urn:microsoft.com/office/officeart/2005/8/layout/bProcess3"/>
    <dgm:cxn modelId="{01DBF291-0167-4880-888E-C4E40187AC98}" type="presParOf" srcId="{1FA05731-E27E-4B17-BE77-3F82C5D95903}" destId="{3AD2E5F2-2FF4-478D-84E2-3A0121FC9EA2}" srcOrd="0" destOrd="0" presId="urn:microsoft.com/office/officeart/2005/8/layout/bProcess3"/>
    <dgm:cxn modelId="{3C4DE758-0AF8-4854-9813-1B616D81BBC0}" type="presParOf" srcId="{1CB7855E-5C80-4F71-8F6C-4F7937204C3A}" destId="{F8BC0DA7-16DB-4CEC-BDF3-3BDCC96C9282}"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CC98A7-3B58-416E-AE63-FD762A624335}" type="doc">
      <dgm:prSet loTypeId="urn:microsoft.com/office/officeart/2005/8/layout/bProcess3" loCatId="process" qsTypeId="urn:microsoft.com/office/officeart/2005/8/quickstyle/simple4" qsCatId="simple" csTypeId="urn:microsoft.com/office/officeart/2005/8/colors/colorful1" csCatId="colorful" phldr="1"/>
      <dgm:spPr/>
      <dgm:t>
        <a:bodyPr/>
        <a:lstStyle/>
        <a:p>
          <a:endParaRPr lang="en-US"/>
        </a:p>
      </dgm:t>
    </dgm:pt>
    <dgm:pt modelId="{458BBA35-1B9D-4978-AFE4-77A30D4E750A}">
      <dgm:prSet custT="1"/>
      <dgm:spPr/>
      <dgm:t>
        <a:bodyPr/>
        <a:lstStyle/>
        <a:p>
          <a:pPr rtl="0"/>
          <a:r>
            <a:rPr lang="en-US" sz="2800" b="1" dirty="0">
              <a:solidFill>
                <a:schemeClr val="tx1"/>
              </a:solidFill>
              <a:effectLst/>
              <a:latin typeface="Arial" panose="020B0604020202020204" pitchFamily="34" charset="0"/>
              <a:cs typeface="Arial" panose="020B0604020202020204" pitchFamily="34" charset="0"/>
            </a:rPr>
            <a:t>Food items assigned to schools by month based upon corresponding survey</a:t>
          </a:r>
        </a:p>
      </dgm:t>
    </dgm:pt>
    <dgm:pt modelId="{FDCD8B3D-3687-46C4-B29B-095450F6A124}" type="parTrans" cxnId="{973EE7D5-6B47-4346-9210-A322AA9D59A2}">
      <dgm:prSet/>
      <dgm:spPr/>
      <dgm:t>
        <a:bodyPr/>
        <a:lstStyle/>
        <a:p>
          <a:endParaRPr lang="en-US"/>
        </a:p>
      </dgm:t>
    </dgm:pt>
    <dgm:pt modelId="{ABD276DA-E960-406D-8BC7-2F2F4E04F3AF}" type="sibTrans" cxnId="{973EE7D5-6B47-4346-9210-A322AA9D59A2}">
      <dgm:prSet/>
      <dgm:spPr/>
      <dgm:t>
        <a:bodyPr/>
        <a:lstStyle/>
        <a:p>
          <a:endParaRPr lang="en-US"/>
        </a:p>
      </dgm:t>
    </dgm:pt>
    <dgm:pt modelId="{839C58ED-59FA-4A02-9A39-E10005C069F0}">
      <dgm:prSet custT="1"/>
      <dgm:spPr/>
      <dgm:t>
        <a:bodyPr/>
        <a:lstStyle/>
        <a:p>
          <a:pPr rtl="0"/>
          <a:r>
            <a:rPr lang="en-US" sz="2800" b="1" dirty="0">
              <a:solidFill>
                <a:schemeClr val="tx1"/>
              </a:solidFill>
              <a:effectLst/>
              <a:latin typeface="Arial" panose="020B0604020202020204" pitchFamily="34" charset="0"/>
              <a:cs typeface="Arial" panose="020B0604020202020204" pitchFamily="34" charset="0"/>
            </a:rPr>
            <a:t>Unclaimed Surplus may be available on monthly order form</a:t>
          </a:r>
        </a:p>
      </dgm:t>
    </dgm:pt>
    <dgm:pt modelId="{E616A564-4B0B-42F0-8C63-DBD9697ABC81}" type="parTrans" cxnId="{D1C0BED0-82C3-428B-A898-AF74EF80F502}">
      <dgm:prSet/>
      <dgm:spPr/>
      <dgm:t>
        <a:bodyPr/>
        <a:lstStyle/>
        <a:p>
          <a:endParaRPr lang="en-US"/>
        </a:p>
      </dgm:t>
    </dgm:pt>
    <dgm:pt modelId="{BB2EEF61-184E-49A3-8924-E5E70A76E1BA}" type="sibTrans" cxnId="{D1C0BED0-82C3-428B-A898-AF74EF80F502}">
      <dgm:prSet/>
      <dgm:spPr/>
      <dgm:t>
        <a:bodyPr/>
        <a:lstStyle/>
        <a:p>
          <a:endParaRPr lang="en-US"/>
        </a:p>
      </dgm:t>
    </dgm:pt>
    <dgm:pt modelId="{DE0DF9F5-38A6-4180-96A4-E0EB9FC12033}">
      <dgm:prSet custT="1"/>
      <dgm:spPr/>
      <dgm:t>
        <a:bodyPr/>
        <a:lstStyle/>
        <a:p>
          <a:pPr rtl="0"/>
          <a:r>
            <a:rPr lang="en-US" sz="2800" b="1" dirty="0">
              <a:solidFill>
                <a:schemeClr val="tx1"/>
              </a:solidFill>
              <a:effectLst/>
              <a:latin typeface="Arial" panose="020B0604020202020204" pitchFamily="34" charset="0"/>
              <a:cs typeface="Arial" panose="020B0604020202020204" pitchFamily="34" charset="0"/>
            </a:rPr>
            <a:t>Schools finalize orders and items are shipped</a:t>
          </a:r>
        </a:p>
      </dgm:t>
    </dgm:pt>
    <dgm:pt modelId="{7FF900D4-CB8B-4CCB-B87A-FD5C42476894}" type="parTrans" cxnId="{1EDE4A09-D62B-48F9-9475-93F0E16818FB}">
      <dgm:prSet/>
      <dgm:spPr/>
      <dgm:t>
        <a:bodyPr/>
        <a:lstStyle/>
        <a:p>
          <a:endParaRPr lang="en-US"/>
        </a:p>
      </dgm:t>
    </dgm:pt>
    <dgm:pt modelId="{54C71A27-30C2-4409-AFEF-31BEC26D7341}" type="sibTrans" cxnId="{1EDE4A09-D62B-48F9-9475-93F0E16818FB}">
      <dgm:prSet/>
      <dgm:spPr/>
      <dgm:t>
        <a:bodyPr/>
        <a:lstStyle/>
        <a:p>
          <a:endParaRPr lang="en-US"/>
        </a:p>
      </dgm:t>
    </dgm:pt>
    <dgm:pt modelId="{1CB7855E-5C80-4F71-8F6C-4F7937204C3A}" type="pres">
      <dgm:prSet presAssocID="{3ACC98A7-3B58-416E-AE63-FD762A624335}" presName="Name0" presStyleCnt="0">
        <dgm:presLayoutVars>
          <dgm:dir/>
          <dgm:resizeHandles val="exact"/>
        </dgm:presLayoutVars>
      </dgm:prSet>
      <dgm:spPr/>
    </dgm:pt>
    <dgm:pt modelId="{74007631-C1CC-4012-AC5A-87D190DEECE5}" type="pres">
      <dgm:prSet presAssocID="{458BBA35-1B9D-4978-AFE4-77A30D4E750A}" presName="node" presStyleLbl="node1" presStyleIdx="0" presStyleCnt="3" custLinFactNeighborX="-45814" custLinFactNeighborY="-34315">
        <dgm:presLayoutVars>
          <dgm:bulletEnabled val="1"/>
        </dgm:presLayoutVars>
      </dgm:prSet>
      <dgm:spPr/>
    </dgm:pt>
    <dgm:pt modelId="{BF8D05DF-2AC4-4939-B196-AE7A6E1D92D3}" type="pres">
      <dgm:prSet presAssocID="{ABD276DA-E960-406D-8BC7-2F2F4E04F3AF}" presName="sibTrans" presStyleLbl="sibTrans1D1" presStyleIdx="0" presStyleCnt="2"/>
      <dgm:spPr/>
    </dgm:pt>
    <dgm:pt modelId="{0A91D78E-010A-4A2D-A3CE-B26A8BF8AF93}" type="pres">
      <dgm:prSet presAssocID="{ABD276DA-E960-406D-8BC7-2F2F4E04F3AF}" presName="connectorText" presStyleLbl="sibTrans1D1" presStyleIdx="0" presStyleCnt="2"/>
      <dgm:spPr/>
    </dgm:pt>
    <dgm:pt modelId="{A09A278E-ABC8-4D65-AAF8-A331ABF955CC}" type="pres">
      <dgm:prSet presAssocID="{839C58ED-59FA-4A02-9A39-E10005C069F0}" presName="node" presStyleLbl="node1" presStyleIdx="1" presStyleCnt="3" custLinFactNeighborX="47" custLinFactNeighborY="-143">
        <dgm:presLayoutVars>
          <dgm:bulletEnabled val="1"/>
        </dgm:presLayoutVars>
      </dgm:prSet>
      <dgm:spPr/>
    </dgm:pt>
    <dgm:pt modelId="{D56FCAD2-B0DB-4721-BCA8-4709390F65B7}" type="pres">
      <dgm:prSet presAssocID="{BB2EEF61-184E-49A3-8924-E5E70A76E1BA}" presName="sibTrans" presStyleLbl="sibTrans1D1" presStyleIdx="1" presStyleCnt="2"/>
      <dgm:spPr/>
    </dgm:pt>
    <dgm:pt modelId="{67116C22-3390-4FB5-8603-24EAD4B8AC93}" type="pres">
      <dgm:prSet presAssocID="{BB2EEF61-184E-49A3-8924-E5E70A76E1BA}" presName="connectorText" presStyleLbl="sibTrans1D1" presStyleIdx="1" presStyleCnt="2"/>
      <dgm:spPr/>
    </dgm:pt>
    <dgm:pt modelId="{761D42DF-B542-4E78-A43D-3C152A1F5485}" type="pres">
      <dgm:prSet presAssocID="{DE0DF9F5-38A6-4180-96A4-E0EB9FC12033}" presName="node" presStyleLbl="node1" presStyleIdx="2" presStyleCnt="3" custLinFactNeighborX="61378" custLinFactNeighborY="-8768">
        <dgm:presLayoutVars>
          <dgm:bulletEnabled val="1"/>
        </dgm:presLayoutVars>
      </dgm:prSet>
      <dgm:spPr/>
    </dgm:pt>
  </dgm:ptLst>
  <dgm:cxnLst>
    <dgm:cxn modelId="{1EDE4A09-D62B-48F9-9475-93F0E16818FB}" srcId="{3ACC98A7-3B58-416E-AE63-FD762A624335}" destId="{DE0DF9F5-38A6-4180-96A4-E0EB9FC12033}" srcOrd="2" destOrd="0" parTransId="{7FF900D4-CB8B-4CCB-B87A-FD5C42476894}" sibTransId="{54C71A27-30C2-4409-AFEF-31BEC26D7341}"/>
    <dgm:cxn modelId="{8163D50E-72D8-40EA-8903-1B29EE431B9E}" type="presOf" srcId="{3ACC98A7-3B58-416E-AE63-FD762A624335}" destId="{1CB7855E-5C80-4F71-8F6C-4F7937204C3A}" srcOrd="0" destOrd="0" presId="urn:microsoft.com/office/officeart/2005/8/layout/bProcess3"/>
    <dgm:cxn modelId="{21BAA210-3AED-436E-B37E-CC80F7D6C5E9}" type="presOf" srcId="{458BBA35-1B9D-4978-AFE4-77A30D4E750A}" destId="{74007631-C1CC-4012-AC5A-87D190DEECE5}" srcOrd="0" destOrd="0" presId="urn:microsoft.com/office/officeart/2005/8/layout/bProcess3"/>
    <dgm:cxn modelId="{21CFF51A-234D-426E-9C0E-6554B51DDD66}" type="presOf" srcId="{ABD276DA-E960-406D-8BC7-2F2F4E04F3AF}" destId="{0A91D78E-010A-4A2D-A3CE-B26A8BF8AF93}" srcOrd="1" destOrd="0" presId="urn:microsoft.com/office/officeart/2005/8/layout/bProcess3"/>
    <dgm:cxn modelId="{CD0A0D45-AD53-469E-9085-513C86A5C9ED}" type="presOf" srcId="{DE0DF9F5-38A6-4180-96A4-E0EB9FC12033}" destId="{761D42DF-B542-4E78-A43D-3C152A1F5485}" srcOrd="0" destOrd="0" presId="urn:microsoft.com/office/officeart/2005/8/layout/bProcess3"/>
    <dgm:cxn modelId="{6F71884C-2241-437B-AAF8-31C1EF6D3C96}" type="presOf" srcId="{839C58ED-59FA-4A02-9A39-E10005C069F0}" destId="{A09A278E-ABC8-4D65-AAF8-A331ABF955CC}" srcOrd="0" destOrd="0" presId="urn:microsoft.com/office/officeart/2005/8/layout/bProcess3"/>
    <dgm:cxn modelId="{F67C997E-6A4A-4B11-A5D5-33DE168C5B46}" type="presOf" srcId="{BB2EEF61-184E-49A3-8924-E5E70A76E1BA}" destId="{D56FCAD2-B0DB-4721-BCA8-4709390F65B7}" srcOrd="0" destOrd="0" presId="urn:microsoft.com/office/officeart/2005/8/layout/bProcess3"/>
    <dgm:cxn modelId="{5002F884-C6FD-44AD-985B-30E1CD2389D1}" type="presOf" srcId="{ABD276DA-E960-406D-8BC7-2F2F4E04F3AF}" destId="{BF8D05DF-2AC4-4939-B196-AE7A6E1D92D3}" srcOrd="0" destOrd="0" presId="urn:microsoft.com/office/officeart/2005/8/layout/bProcess3"/>
    <dgm:cxn modelId="{D1C0BED0-82C3-428B-A898-AF74EF80F502}" srcId="{3ACC98A7-3B58-416E-AE63-FD762A624335}" destId="{839C58ED-59FA-4A02-9A39-E10005C069F0}" srcOrd="1" destOrd="0" parTransId="{E616A564-4B0B-42F0-8C63-DBD9697ABC81}" sibTransId="{BB2EEF61-184E-49A3-8924-E5E70A76E1BA}"/>
    <dgm:cxn modelId="{973EE7D5-6B47-4346-9210-A322AA9D59A2}" srcId="{3ACC98A7-3B58-416E-AE63-FD762A624335}" destId="{458BBA35-1B9D-4978-AFE4-77A30D4E750A}" srcOrd="0" destOrd="0" parTransId="{FDCD8B3D-3687-46C4-B29B-095450F6A124}" sibTransId="{ABD276DA-E960-406D-8BC7-2F2F4E04F3AF}"/>
    <dgm:cxn modelId="{EDBABAE1-C791-427A-9FF1-F599869F685B}" type="presOf" srcId="{BB2EEF61-184E-49A3-8924-E5E70A76E1BA}" destId="{67116C22-3390-4FB5-8603-24EAD4B8AC93}" srcOrd="1" destOrd="0" presId="urn:microsoft.com/office/officeart/2005/8/layout/bProcess3"/>
    <dgm:cxn modelId="{1C1FFD8C-4CCC-43D4-BA96-3800CC69F01E}" type="presParOf" srcId="{1CB7855E-5C80-4F71-8F6C-4F7937204C3A}" destId="{74007631-C1CC-4012-AC5A-87D190DEECE5}" srcOrd="0" destOrd="0" presId="urn:microsoft.com/office/officeart/2005/8/layout/bProcess3"/>
    <dgm:cxn modelId="{B33E02D9-F128-4134-8295-2567CC2C5880}" type="presParOf" srcId="{1CB7855E-5C80-4F71-8F6C-4F7937204C3A}" destId="{BF8D05DF-2AC4-4939-B196-AE7A6E1D92D3}" srcOrd="1" destOrd="0" presId="urn:microsoft.com/office/officeart/2005/8/layout/bProcess3"/>
    <dgm:cxn modelId="{78FA3B31-6D3F-4D71-A327-88FE3144F070}" type="presParOf" srcId="{BF8D05DF-2AC4-4939-B196-AE7A6E1D92D3}" destId="{0A91D78E-010A-4A2D-A3CE-B26A8BF8AF93}" srcOrd="0" destOrd="0" presId="urn:microsoft.com/office/officeart/2005/8/layout/bProcess3"/>
    <dgm:cxn modelId="{ADC83830-CA84-4FC9-BA2C-CFB64B430A09}" type="presParOf" srcId="{1CB7855E-5C80-4F71-8F6C-4F7937204C3A}" destId="{A09A278E-ABC8-4D65-AAF8-A331ABF955CC}" srcOrd="2" destOrd="0" presId="urn:microsoft.com/office/officeart/2005/8/layout/bProcess3"/>
    <dgm:cxn modelId="{6B31F139-B95B-44CB-B75F-E89827F06A6B}" type="presParOf" srcId="{1CB7855E-5C80-4F71-8F6C-4F7937204C3A}" destId="{D56FCAD2-B0DB-4721-BCA8-4709390F65B7}" srcOrd="3" destOrd="0" presId="urn:microsoft.com/office/officeart/2005/8/layout/bProcess3"/>
    <dgm:cxn modelId="{AA962400-9F7D-49B2-81BA-A5228BB706F2}" type="presParOf" srcId="{D56FCAD2-B0DB-4721-BCA8-4709390F65B7}" destId="{67116C22-3390-4FB5-8603-24EAD4B8AC93}" srcOrd="0" destOrd="0" presId="urn:microsoft.com/office/officeart/2005/8/layout/bProcess3"/>
    <dgm:cxn modelId="{B8AB286D-AAEF-4B5D-852B-2F5EA13BE4A0}" type="presParOf" srcId="{1CB7855E-5C80-4F71-8F6C-4F7937204C3A}" destId="{761D42DF-B542-4E78-A43D-3C152A1F5485}"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2FB65D-7941-4872-8350-504FC3955C2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4B1A0B4-ACF4-44D0-9A34-552E67FE4DBE}">
      <dgm:prSet custT="1"/>
      <dgm:spPr/>
      <dgm:t>
        <a:bodyPr/>
        <a:lstStyle/>
        <a:p>
          <a:pPr rtl="0"/>
          <a:r>
            <a:rPr lang="en-US" sz="2800" dirty="0">
              <a:solidFill>
                <a:schemeClr val="tx1"/>
              </a:solidFill>
              <a:latin typeface="Arial" panose="020B0604020202020204" pitchFamily="34" charset="0"/>
              <a:cs typeface="Arial" panose="020B0604020202020204" pitchFamily="34" charset="0"/>
            </a:rPr>
            <a:t>Orders are put out on the USDA Foods Allocation and Tracking System website around the 10</a:t>
          </a:r>
          <a:r>
            <a:rPr lang="en-US" sz="2800" baseline="30000" dirty="0">
              <a:solidFill>
                <a:schemeClr val="tx1"/>
              </a:solidFill>
              <a:latin typeface="Arial" panose="020B0604020202020204" pitchFamily="34" charset="0"/>
              <a:cs typeface="Arial" panose="020B0604020202020204" pitchFamily="34" charset="0"/>
            </a:rPr>
            <a:t>th</a:t>
          </a:r>
          <a:r>
            <a:rPr lang="en-US" sz="2800" dirty="0">
              <a:solidFill>
                <a:schemeClr val="tx1"/>
              </a:solidFill>
              <a:latin typeface="Arial" panose="020B0604020202020204" pitchFamily="34" charset="0"/>
              <a:cs typeface="Arial" panose="020B0604020202020204" pitchFamily="34" charset="0"/>
            </a:rPr>
            <a:t> of each month from July through April.</a:t>
          </a:r>
        </a:p>
      </dgm:t>
    </dgm:pt>
    <dgm:pt modelId="{8E4E4E08-6494-4BE4-B0E1-9857DADE613B}" type="parTrans" cxnId="{286021C6-9F68-4A47-8679-10D127F9EFE0}">
      <dgm:prSet/>
      <dgm:spPr/>
      <dgm:t>
        <a:bodyPr/>
        <a:lstStyle/>
        <a:p>
          <a:endParaRPr lang="en-US"/>
        </a:p>
      </dgm:t>
    </dgm:pt>
    <dgm:pt modelId="{612DDDDF-E82A-4166-B00C-5A9C4D46E914}" type="sibTrans" cxnId="{286021C6-9F68-4A47-8679-10D127F9EFE0}">
      <dgm:prSet/>
      <dgm:spPr/>
      <dgm:t>
        <a:bodyPr/>
        <a:lstStyle/>
        <a:p>
          <a:endParaRPr lang="en-US"/>
        </a:p>
      </dgm:t>
    </dgm:pt>
    <dgm:pt modelId="{B74ABFBA-ADB8-409D-B1F8-1617793E9B4F}">
      <dgm:prSet custT="1"/>
      <dgm:spPr/>
      <dgm:t>
        <a:bodyPr/>
        <a:lstStyle/>
        <a:p>
          <a:pPr rtl="0"/>
          <a:r>
            <a:rPr lang="en-US" sz="2800" dirty="0">
              <a:solidFill>
                <a:schemeClr val="tx1"/>
              </a:solidFill>
              <a:latin typeface="Arial" panose="020B0604020202020204" pitchFamily="34" charset="0"/>
              <a:cs typeface="Arial" panose="020B0604020202020204" pitchFamily="34" charset="0"/>
            </a:rPr>
            <a:t>Orders are due by 11:59 p.m. on the 25</a:t>
          </a:r>
          <a:r>
            <a:rPr lang="en-US" sz="2800" baseline="30000" dirty="0">
              <a:solidFill>
                <a:schemeClr val="tx1"/>
              </a:solidFill>
              <a:latin typeface="Arial" panose="020B0604020202020204" pitchFamily="34" charset="0"/>
              <a:cs typeface="Arial" panose="020B0604020202020204" pitchFamily="34" charset="0"/>
            </a:rPr>
            <a:t>th</a:t>
          </a:r>
          <a:r>
            <a:rPr lang="en-US" sz="2800" dirty="0">
              <a:solidFill>
                <a:schemeClr val="tx1"/>
              </a:solidFill>
              <a:latin typeface="Arial" panose="020B0604020202020204" pitchFamily="34" charset="0"/>
              <a:cs typeface="Arial" panose="020B0604020202020204" pitchFamily="34" charset="0"/>
            </a:rPr>
            <a:t> day of each month.</a:t>
          </a:r>
        </a:p>
      </dgm:t>
    </dgm:pt>
    <dgm:pt modelId="{337E5040-DBC9-49AD-9AB8-C8D03B279F78}" type="parTrans" cxnId="{C034F063-98EF-4C56-B4AA-6869602BF27C}">
      <dgm:prSet/>
      <dgm:spPr/>
      <dgm:t>
        <a:bodyPr/>
        <a:lstStyle/>
        <a:p>
          <a:endParaRPr lang="en-US"/>
        </a:p>
      </dgm:t>
    </dgm:pt>
    <dgm:pt modelId="{128E26F7-EC1C-4DC0-B5BE-5A79F3780615}" type="sibTrans" cxnId="{C034F063-98EF-4C56-B4AA-6869602BF27C}">
      <dgm:prSet/>
      <dgm:spPr/>
      <dgm:t>
        <a:bodyPr/>
        <a:lstStyle/>
        <a:p>
          <a:endParaRPr lang="en-US"/>
        </a:p>
      </dgm:t>
    </dgm:pt>
    <dgm:pt modelId="{9C72219C-7722-4965-BC34-AD2B4CEED8C3}">
      <dgm:prSet custT="1"/>
      <dgm:spPr/>
      <dgm:t>
        <a:bodyPr/>
        <a:lstStyle/>
        <a:p>
          <a:pPr rtl="0"/>
          <a:r>
            <a:rPr lang="en-US" sz="2800" dirty="0">
              <a:solidFill>
                <a:schemeClr val="tx1"/>
              </a:solidFill>
              <a:latin typeface="Arial" panose="020B0604020202020204" pitchFamily="34" charset="0"/>
              <a:cs typeface="Arial" panose="020B0604020202020204" pitchFamily="34" charset="0"/>
            </a:rPr>
            <a:t>USDA Foods are delivered to schools from August through May.</a:t>
          </a:r>
        </a:p>
      </dgm:t>
    </dgm:pt>
    <dgm:pt modelId="{46E24EEB-E21A-4080-AA3E-4882E35DC3CF}" type="parTrans" cxnId="{F6B10C72-E33C-436A-8675-5AE38421A51A}">
      <dgm:prSet/>
      <dgm:spPr/>
      <dgm:t>
        <a:bodyPr/>
        <a:lstStyle/>
        <a:p>
          <a:endParaRPr lang="en-US"/>
        </a:p>
      </dgm:t>
    </dgm:pt>
    <dgm:pt modelId="{CEFBDEE1-A65D-4209-915F-4CD6E87C3B9C}" type="sibTrans" cxnId="{F6B10C72-E33C-436A-8675-5AE38421A51A}">
      <dgm:prSet/>
      <dgm:spPr/>
      <dgm:t>
        <a:bodyPr/>
        <a:lstStyle/>
        <a:p>
          <a:endParaRPr lang="en-US"/>
        </a:p>
      </dgm:t>
    </dgm:pt>
    <dgm:pt modelId="{7C3078C0-DE21-4246-A783-FB61237AED77}" type="pres">
      <dgm:prSet presAssocID="{4F2FB65D-7941-4872-8350-504FC3955C2A}" presName="linear" presStyleCnt="0">
        <dgm:presLayoutVars>
          <dgm:animLvl val="lvl"/>
          <dgm:resizeHandles val="exact"/>
        </dgm:presLayoutVars>
      </dgm:prSet>
      <dgm:spPr/>
    </dgm:pt>
    <dgm:pt modelId="{BFDD03FE-F42C-4606-B8E4-6A41DE4F2E2B}" type="pres">
      <dgm:prSet presAssocID="{64B1A0B4-ACF4-44D0-9A34-552E67FE4DBE}" presName="parentText" presStyleLbl="node1" presStyleIdx="0" presStyleCnt="3">
        <dgm:presLayoutVars>
          <dgm:chMax val="0"/>
          <dgm:bulletEnabled val="1"/>
        </dgm:presLayoutVars>
      </dgm:prSet>
      <dgm:spPr/>
    </dgm:pt>
    <dgm:pt modelId="{3794EE4E-5F2D-4EBD-B430-E666337DDE39}" type="pres">
      <dgm:prSet presAssocID="{612DDDDF-E82A-4166-B00C-5A9C4D46E914}" presName="spacer" presStyleCnt="0"/>
      <dgm:spPr/>
    </dgm:pt>
    <dgm:pt modelId="{18F4D7BE-007D-4E34-B1AD-F11B2C5BD11D}" type="pres">
      <dgm:prSet presAssocID="{B74ABFBA-ADB8-409D-B1F8-1617793E9B4F}" presName="parentText" presStyleLbl="node1" presStyleIdx="1" presStyleCnt="3">
        <dgm:presLayoutVars>
          <dgm:chMax val="0"/>
          <dgm:bulletEnabled val="1"/>
        </dgm:presLayoutVars>
      </dgm:prSet>
      <dgm:spPr/>
    </dgm:pt>
    <dgm:pt modelId="{1DDC1554-A1E9-4CD5-A634-F9786BA526DD}" type="pres">
      <dgm:prSet presAssocID="{128E26F7-EC1C-4DC0-B5BE-5A79F3780615}" presName="spacer" presStyleCnt="0"/>
      <dgm:spPr/>
    </dgm:pt>
    <dgm:pt modelId="{C01C81EE-FB3C-40CE-A352-C49123B34F01}" type="pres">
      <dgm:prSet presAssocID="{9C72219C-7722-4965-BC34-AD2B4CEED8C3}" presName="parentText" presStyleLbl="node1" presStyleIdx="2" presStyleCnt="3">
        <dgm:presLayoutVars>
          <dgm:chMax val="0"/>
          <dgm:bulletEnabled val="1"/>
        </dgm:presLayoutVars>
      </dgm:prSet>
      <dgm:spPr/>
    </dgm:pt>
  </dgm:ptLst>
  <dgm:cxnLst>
    <dgm:cxn modelId="{B0BE9E31-C53E-4148-A7F8-DC327A221C11}" type="presOf" srcId="{9C72219C-7722-4965-BC34-AD2B4CEED8C3}" destId="{C01C81EE-FB3C-40CE-A352-C49123B34F01}" srcOrd="0" destOrd="0" presId="urn:microsoft.com/office/officeart/2005/8/layout/vList2"/>
    <dgm:cxn modelId="{C034F063-98EF-4C56-B4AA-6869602BF27C}" srcId="{4F2FB65D-7941-4872-8350-504FC3955C2A}" destId="{B74ABFBA-ADB8-409D-B1F8-1617793E9B4F}" srcOrd="1" destOrd="0" parTransId="{337E5040-DBC9-49AD-9AB8-C8D03B279F78}" sibTransId="{128E26F7-EC1C-4DC0-B5BE-5A79F3780615}"/>
    <dgm:cxn modelId="{F6B10C72-E33C-436A-8675-5AE38421A51A}" srcId="{4F2FB65D-7941-4872-8350-504FC3955C2A}" destId="{9C72219C-7722-4965-BC34-AD2B4CEED8C3}" srcOrd="2" destOrd="0" parTransId="{46E24EEB-E21A-4080-AA3E-4882E35DC3CF}" sibTransId="{CEFBDEE1-A65D-4209-915F-4CD6E87C3B9C}"/>
    <dgm:cxn modelId="{398C1688-DFB3-4247-8832-8C3376892B63}" type="presOf" srcId="{4F2FB65D-7941-4872-8350-504FC3955C2A}" destId="{7C3078C0-DE21-4246-A783-FB61237AED77}" srcOrd="0" destOrd="0" presId="urn:microsoft.com/office/officeart/2005/8/layout/vList2"/>
    <dgm:cxn modelId="{2C092093-7EA3-4F4A-B68C-E5D1BE417C41}" type="presOf" srcId="{B74ABFBA-ADB8-409D-B1F8-1617793E9B4F}" destId="{18F4D7BE-007D-4E34-B1AD-F11B2C5BD11D}" srcOrd="0" destOrd="0" presId="urn:microsoft.com/office/officeart/2005/8/layout/vList2"/>
    <dgm:cxn modelId="{286021C6-9F68-4A47-8679-10D127F9EFE0}" srcId="{4F2FB65D-7941-4872-8350-504FC3955C2A}" destId="{64B1A0B4-ACF4-44D0-9A34-552E67FE4DBE}" srcOrd="0" destOrd="0" parTransId="{8E4E4E08-6494-4BE4-B0E1-9857DADE613B}" sibTransId="{612DDDDF-E82A-4166-B00C-5A9C4D46E914}"/>
    <dgm:cxn modelId="{97EC49E5-0220-4851-8D53-8D43C0EEFE20}" type="presOf" srcId="{64B1A0B4-ACF4-44D0-9A34-552E67FE4DBE}" destId="{BFDD03FE-F42C-4606-B8E4-6A41DE4F2E2B}" srcOrd="0" destOrd="0" presId="urn:microsoft.com/office/officeart/2005/8/layout/vList2"/>
    <dgm:cxn modelId="{C43184C9-02F7-4D8D-8D05-AB40DBA103DA}" type="presParOf" srcId="{7C3078C0-DE21-4246-A783-FB61237AED77}" destId="{BFDD03FE-F42C-4606-B8E4-6A41DE4F2E2B}" srcOrd="0" destOrd="0" presId="urn:microsoft.com/office/officeart/2005/8/layout/vList2"/>
    <dgm:cxn modelId="{55012092-582E-4B5C-B39E-D9EDAB80B389}" type="presParOf" srcId="{7C3078C0-DE21-4246-A783-FB61237AED77}" destId="{3794EE4E-5F2D-4EBD-B430-E666337DDE39}" srcOrd="1" destOrd="0" presId="urn:microsoft.com/office/officeart/2005/8/layout/vList2"/>
    <dgm:cxn modelId="{7EF0B058-38E7-4144-A0F9-69A4DD18A07D}" type="presParOf" srcId="{7C3078C0-DE21-4246-A783-FB61237AED77}" destId="{18F4D7BE-007D-4E34-B1AD-F11B2C5BD11D}" srcOrd="2" destOrd="0" presId="urn:microsoft.com/office/officeart/2005/8/layout/vList2"/>
    <dgm:cxn modelId="{5A34649F-B891-488E-B2EB-D0433D2F17AF}" type="presParOf" srcId="{7C3078C0-DE21-4246-A783-FB61237AED77}" destId="{1DDC1554-A1E9-4CD5-A634-F9786BA526DD}" srcOrd="3" destOrd="0" presId="urn:microsoft.com/office/officeart/2005/8/layout/vList2"/>
    <dgm:cxn modelId="{DB27C3B8-3357-4282-968D-7600DEDDBF30}" type="presParOf" srcId="{7C3078C0-DE21-4246-A783-FB61237AED77}" destId="{C01C81EE-FB3C-40CE-A352-C49123B34F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1D231-4039-4C27-ACAF-E1ADEED36060}">
      <dsp:nvSpPr>
        <dsp:cNvPr id="0" name=""/>
        <dsp:cNvSpPr/>
      </dsp:nvSpPr>
      <dsp:spPr>
        <a:xfrm>
          <a:off x="4298943" y="2655718"/>
          <a:ext cx="3281388" cy="762656"/>
        </a:xfrm>
        <a:custGeom>
          <a:avLst/>
          <a:gdLst/>
          <a:ahLst/>
          <a:cxnLst/>
          <a:rect l="0" t="0" r="0" b="0"/>
          <a:pathLst>
            <a:path>
              <a:moveTo>
                <a:pt x="0" y="0"/>
              </a:moveTo>
              <a:lnTo>
                <a:pt x="0" y="596846"/>
              </a:lnTo>
              <a:lnTo>
                <a:pt x="3281388" y="596846"/>
              </a:lnTo>
              <a:lnTo>
                <a:pt x="3281388" y="7626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91C14-2A22-490E-B97B-9D31E68D728A}">
      <dsp:nvSpPr>
        <dsp:cNvPr id="0" name=""/>
        <dsp:cNvSpPr/>
      </dsp:nvSpPr>
      <dsp:spPr>
        <a:xfrm>
          <a:off x="4298943" y="2655718"/>
          <a:ext cx="1093796" cy="762656"/>
        </a:xfrm>
        <a:custGeom>
          <a:avLst/>
          <a:gdLst/>
          <a:ahLst/>
          <a:cxnLst/>
          <a:rect l="0" t="0" r="0" b="0"/>
          <a:pathLst>
            <a:path>
              <a:moveTo>
                <a:pt x="0" y="0"/>
              </a:moveTo>
              <a:lnTo>
                <a:pt x="0" y="596846"/>
              </a:lnTo>
              <a:lnTo>
                <a:pt x="1093796" y="596846"/>
              </a:lnTo>
              <a:lnTo>
                <a:pt x="1093796" y="7626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A23E6-1FDE-4123-AB47-9443C507502C}">
      <dsp:nvSpPr>
        <dsp:cNvPr id="0" name=""/>
        <dsp:cNvSpPr/>
      </dsp:nvSpPr>
      <dsp:spPr>
        <a:xfrm>
          <a:off x="3205147" y="2655718"/>
          <a:ext cx="1093796" cy="762656"/>
        </a:xfrm>
        <a:custGeom>
          <a:avLst/>
          <a:gdLst/>
          <a:ahLst/>
          <a:cxnLst/>
          <a:rect l="0" t="0" r="0" b="0"/>
          <a:pathLst>
            <a:path>
              <a:moveTo>
                <a:pt x="1093796" y="0"/>
              </a:moveTo>
              <a:lnTo>
                <a:pt x="1093796" y="596846"/>
              </a:lnTo>
              <a:lnTo>
                <a:pt x="0" y="596846"/>
              </a:lnTo>
              <a:lnTo>
                <a:pt x="0" y="7626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8E09E-AC68-41D1-8938-B2EE22227D34}">
      <dsp:nvSpPr>
        <dsp:cNvPr id="0" name=""/>
        <dsp:cNvSpPr/>
      </dsp:nvSpPr>
      <dsp:spPr>
        <a:xfrm>
          <a:off x="1017554" y="2655718"/>
          <a:ext cx="3281388" cy="762656"/>
        </a:xfrm>
        <a:custGeom>
          <a:avLst/>
          <a:gdLst/>
          <a:ahLst/>
          <a:cxnLst/>
          <a:rect l="0" t="0" r="0" b="0"/>
          <a:pathLst>
            <a:path>
              <a:moveTo>
                <a:pt x="3281388" y="0"/>
              </a:moveTo>
              <a:lnTo>
                <a:pt x="3281388" y="596846"/>
              </a:lnTo>
              <a:lnTo>
                <a:pt x="0" y="596846"/>
              </a:lnTo>
              <a:lnTo>
                <a:pt x="0" y="7626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948D1-4FDF-41FC-882B-5A539926C833}">
      <dsp:nvSpPr>
        <dsp:cNvPr id="0" name=""/>
        <dsp:cNvSpPr/>
      </dsp:nvSpPr>
      <dsp:spPr>
        <a:xfrm>
          <a:off x="4253223" y="1443184"/>
          <a:ext cx="91440" cy="91440"/>
        </a:xfrm>
        <a:custGeom>
          <a:avLst/>
          <a:gdLst/>
          <a:ahLst/>
          <a:cxnLst/>
          <a:rect l="0" t="0" r="0" b="0"/>
          <a:pathLst>
            <a:path>
              <a:moveTo>
                <a:pt x="45720" y="45720"/>
              </a:moveTo>
              <a:lnTo>
                <a:pt x="45720" y="7598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5A5832-8842-4A7F-9022-2460F4DC7A79}">
      <dsp:nvSpPr>
        <dsp:cNvPr id="0" name=""/>
        <dsp:cNvSpPr/>
      </dsp:nvSpPr>
      <dsp:spPr>
        <a:xfrm>
          <a:off x="273" y="352350"/>
          <a:ext cx="8597339" cy="113655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0135A3E-A823-47DA-A3C3-FBC35D117E09}">
      <dsp:nvSpPr>
        <dsp:cNvPr id="0" name=""/>
        <dsp:cNvSpPr/>
      </dsp:nvSpPr>
      <dsp:spPr>
        <a:xfrm>
          <a:off x="199145" y="541278"/>
          <a:ext cx="8597339" cy="11365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United States Department of Agriculture</a:t>
          </a:r>
        </a:p>
      </dsp:txBody>
      <dsp:txXfrm>
        <a:off x="232434" y="574567"/>
        <a:ext cx="8530761" cy="1069975"/>
      </dsp:txXfrm>
    </dsp:sp>
    <dsp:sp modelId="{C5054EB4-6003-4742-82A2-A486AD409B63}">
      <dsp:nvSpPr>
        <dsp:cNvPr id="0" name=""/>
        <dsp:cNvSpPr/>
      </dsp:nvSpPr>
      <dsp:spPr>
        <a:xfrm>
          <a:off x="1216368" y="1519165"/>
          <a:ext cx="6165150" cy="113655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7D2238-E4E5-4B60-81BA-BA39D9716B77}">
      <dsp:nvSpPr>
        <dsp:cNvPr id="0" name=""/>
        <dsp:cNvSpPr/>
      </dsp:nvSpPr>
      <dsp:spPr>
        <a:xfrm>
          <a:off x="1415240" y="1708093"/>
          <a:ext cx="6165150" cy="113655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Ohio Department of Education Office for Child Nutrition</a:t>
          </a:r>
        </a:p>
      </dsp:txBody>
      <dsp:txXfrm>
        <a:off x="1448529" y="1741382"/>
        <a:ext cx="6098572" cy="1069975"/>
      </dsp:txXfrm>
    </dsp:sp>
    <dsp:sp modelId="{7A92758A-D6CC-4B2F-9A4F-FF6FBF2E8ECC}">
      <dsp:nvSpPr>
        <dsp:cNvPr id="0" name=""/>
        <dsp:cNvSpPr/>
      </dsp:nvSpPr>
      <dsp:spPr>
        <a:xfrm>
          <a:off x="122630" y="3418375"/>
          <a:ext cx="1789848" cy="281665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8EE5FBF-0DAA-4FFE-95AC-D633CA314BA1}">
      <dsp:nvSpPr>
        <dsp:cNvPr id="0" name=""/>
        <dsp:cNvSpPr/>
      </dsp:nvSpPr>
      <dsp:spPr>
        <a:xfrm>
          <a:off x="321502" y="3607303"/>
          <a:ext cx="1789848" cy="28166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Schools participating in the National School Lunch Program </a:t>
          </a:r>
        </a:p>
      </dsp:txBody>
      <dsp:txXfrm>
        <a:off x="373925" y="3659726"/>
        <a:ext cx="1685002" cy="2711806"/>
      </dsp:txXfrm>
    </dsp:sp>
    <dsp:sp modelId="{B58B71D9-4BA3-4E58-A13A-1CC53FBCA8B6}">
      <dsp:nvSpPr>
        <dsp:cNvPr id="0" name=""/>
        <dsp:cNvSpPr/>
      </dsp:nvSpPr>
      <dsp:spPr>
        <a:xfrm>
          <a:off x="2310223" y="3418375"/>
          <a:ext cx="1789848" cy="281665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7F4E40-0AE3-42CF-8B16-CA4663D45880}">
      <dsp:nvSpPr>
        <dsp:cNvPr id="0" name=""/>
        <dsp:cNvSpPr/>
      </dsp:nvSpPr>
      <dsp:spPr>
        <a:xfrm>
          <a:off x="2509095" y="3607303"/>
          <a:ext cx="1789848" cy="28166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Residential Child Care Institutions participating in the National School Lunch Program</a:t>
          </a:r>
        </a:p>
      </dsp:txBody>
      <dsp:txXfrm>
        <a:off x="2561518" y="3659726"/>
        <a:ext cx="1685002" cy="2711806"/>
      </dsp:txXfrm>
    </dsp:sp>
    <dsp:sp modelId="{3CAEF7A9-FC30-4F14-9396-D4111BB96764}">
      <dsp:nvSpPr>
        <dsp:cNvPr id="0" name=""/>
        <dsp:cNvSpPr/>
      </dsp:nvSpPr>
      <dsp:spPr>
        <a:xfrm>
          <a:off x="4497815" y="3418375"/>
          <a:ext cx="1789848" cy="281665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36D73C-41DF-4EF6-A9E4-DC7B0FA37A3C}">
      <dsp:nvSpPr>
        <dsp:cNvPr id="0" name=""/>
        <dsp:cNvSpPr/>
      </dsp:nvSpPr>
      <dsp:spPr>
        <a:xfrm>
          <a:off x="4696687" y="3607303"/>
          <a:ext cx="1789848" cy="28166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Summer Food Service Program sponsors</a:t>
          </a:r>
        </a:p>
      </dsp:txBody>
      <dsp:txXfrm>
        <a:off x="4749110" y="3659726"/>
        <a:ext cx="1685002" cy="2711806"/>
      </dsp:txXfrm>
    </dsp:sp>
    <dsp:sp modelId="{B5611DBF-8123-47CD-82EA-C25B53ABED31}">
      <dsp:nvSpPr>
        <dsp:cNvPr id="0" name=""/>
        <dsp:cNvSpPr/>
      </dsp:nvSpPr>
      <dsp:spPr>
        <a:xfrm>
          <a:off x="6685407" y="3418375"/>
          <a:ext cx="1789848" cy="281665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374CA2-314F-42F7-A615-366DDCF38716}">
      <dsp:nvSpPr>
        <dsp:cNvPr id="0" name=""/>
        <dsp:cNvSpPr/>
      </dsp:nvSpPr>
      <dsp:spPr>
        <a:xfrm>
          <a:off x="6884280" y="3607303"/>
          <a:ext cx="1789848" cy="281665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Charitable Institutions</a:t>
          </a:r>
        </a:p>
      </dsp:txBody>
      <dsp:txXfrm>
        <a:off x="6936703" y="3659726"/>
        <a:ext cx="1685002" cy="2711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AE19-EB46-4A86-B68F-867462971A21}">
      <dsp:nvSpPr>
        <dsp:cNvPr id="0" name=""/>
        <dsp:cNvSpPr/>
      </dsp:nvSpPr>
      <dsp:spPr>
        <a:xfrm>
          <a:off x="1540933" y="520757"/>
          <a:ext cx="5147733" cy="162907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kern="1200" dirty="0">
              <a:solidFill>
                <a:schemeClr val="tx1"/>
              </a:solidFill>
              <a:latin typeface="Arial" panose="020B0604020202020204" pitchFamily="34" charset="0"/>
              <a:cs typeface="Arial" panose="020B0604020202020204" pitchFamily="34" charset="0"/>
            </a:rPr>
            <a:t>The 20% Rule </a:t>
          </a:r>
        </a:p>
      </dsp:txBody>
      <dsp:txXfrm>
        <a:off x="1620458" y="600282"/>
        <a:ext cx="4988683" cy="1470025"/>
      </dsp:txXfrm>
    </dsp:sp>
    <dsp:sp modelId="{66358C21-7E7E-407F-81A6-11B186A0D382}">
      <dsp:nvSpPr>
        <dsp:cNvPr id="0" name=""/>
        <dsp:cNvSpPr/>
      </dsp:nvSpPr>
      <dsp:spPr>
        <a:xfrm>
          <a:off x="1540933" y="2376130"/>
          <a:ext cx="5147733" cy="162907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kern="1200" dirty="0">
              <a:solidFill>
                <a:schemeClr val="tx1"/>
              </a:solidFill>
              <a:latin typeface="Arial" panose="020B0604020202020204" pitchFamily="34" charset="0"/>
              <a:cs typeface="Arial" panose="020B0604020202020204" pitchFamily="34" charset="0"/>
            </a:rPr>
            <a:t>Divide-by-Nine Approach</a:t>
          </a:r>
        </a:p>
      </dsp:txBody>
      <dsp:txXfrm>
        <a:off x="1620458" y="2455655"/>
        <a:ext cx="4988683" cy="1470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5AFB2-AA12-4736-96F7-9C375351961D}">
      <dsp:nvSpPr>
        <dsp:cNvPr id="0" name=""/>
        <dsp:cNvSpPr/>
      </dsp:nvSpPr>
      <dsp:spPr>
        <a:xfrm>
          <a:off x="4720" y="0"/>
          <a:ext cx="2832285" cy="2361469"/>
        </a:xfrm>
        <a:prstGeom prst="up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3DF4A38-4B5B-4331-B3E6-2AC0DAD47106}">
      <dsp:nvSpPr>
        <dsp:cNvPr id="0" name=""/>
        <dsp:cNvSpPr/>
      </dsp:nvSpPr>
      <dsp:spPr>
        <a:xfrm>
          <a:off x="2921974" y="0"/>
          <a:ext cx="4806303" cy="236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Maximize Entitlement</a:t>
          </a:r>
        </a:p>
      </dsp:txBody>
      <dsp:txXfrm>
        <a:off x="2921974" y="0"/>
        <a:ext cx="4806303" cy="2361469"/>
      </dsp:txXfrm>
    </dsp:sp>
    <dsp:sp modelId="{BDA28561-F4A6-4442-859F-782F5898C83E}">
      <dsp:nvSpPr>
        <dsp:cNvPr id="0" name=""/>
        <dsp:cNvSpPr/>
      </dsp:nvSpPr>
      <dsp:spPr>
        <a:xfrm>
          <a:off x="854406" y="2558259"/>
          <a:ext cx="2832285" cy="2361469"/>
        </a:xfrm>
        <a:prstGeom prst="downArrow">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8CF42D-3390-4E16-9922-E3F391073181}">
      <dsp:nvSpPr>
        <dsp:cNvPr id="0" name=""/>
        <dsp:cNvSpPr/>
      </dsp:nvSpPr>
      <dsp:spPr>
        <a:xfrm>
          <a:off x="3771660" y="2558259"/>
          <a:ext cx="4806303" cy="236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Minimize Inventory</a:t>
          </a:r>
        </a:p>
      </dsp:txBody>
      <dsp:txXfrm>
        <a:off x="3771660" y="2558259"/>
        <a:ext cx="4806303" cy="2361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BAB07-195B-476A-8A9E-1C763958FDE7}">
      <dsp:nvSpPr>
        <dsp:cNvPr id="0" name=""/>
        <dsp:cNvSpPr/>
      </dsp:nvSpPr>
      <dsp:spPr>
        <a:xfrm>
          <a:off x="-6076073" y="-929932"/>
          <a:ext cx="7235054" cy="7235054"/>
        </a:xfrm>
        <a:prstGeom prst="blockArc">
          <a:avLst>
            <a:gd name="adj1" fmla="val 18900000"/>
            <a:gd name="adj2" fmla="val 2700000"/>
            <a:gd name="adj3" fmla="val 299"/>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B4C6FF-A4F2-4CBE-8E55-A98ACFBBBC67}">
      <dsp:nvSpPr>
        <dsp:cNvPr id="0" name=""/>
        <dsp:cNvSpPr/>
      </dsp:nvSpPr>
      <dsp:spPr>
        <a:xfrm>
          <a:off x="746076" y="389631"/>
          <a:ext cx="8323746" cy="1370812"/>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311"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Converts USDA Foods into more useable items.</a:t>
          </a:r>
        </a:p>
      </dsp:txBody>
      <dsp:txXfrm>
        <a:off x="746076" y="389631"/>
        <a:ext cx="8323746" cy="1370812"/>
      </dsp:txXfrm>
    </dsp:sp>
    <dsp:sp modelId="{8539B507-7A02-4DC7-A818-C53C4AD2ACE3}">
      <dsp:nvSpPr>
        <dsp:cNvPr id="0" name=""/>
        <dsp:cNvSpPr/>
      </dsp:nvSpPr>
      <dsp:spPr>
        <a:xfrm>
          <a:off x="74177" y="403139"/>
          <a:ext cx="1343797" cy="1343797"/>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BDE239-83F4-49DF-96F0-8C9A4F131242}">
      <dsp:nvSpPr>
        <dsp:cNvPr id="0" name=""/>
        <dsp:cNvSpPr/>
      </dsp:nvSpPr>
      <dsp:spPr>
        <a:xfrm>
          <a:off x="1136852" y="2002188"/>
          <a:ext cx="7932969" cy="1370812"/>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311"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Examples: chicken converted to chicken patties or flour converted to bread sticks. </a:t>
          </a:r>
        </a:p>
      </dsp:txBody>
      <dsp:txXfrm>
        <a:off x="1136852" y="2002188"/>
        <a:ext cx="7932969" cy="1370812"/>
      </dsp:txXfrm>
    </dsp:sp>
    <dsp:sp modelId="{FF8533DC-5ABC-4689-85CE-01D229D21507}">
      <dsp:nvSpPr>
        <dsp:cNvPr id="0" name=""/>
        <dsp:cNvSpPr/>
      </dsp:nvSpPr>
      <dsp:spPr>
        <a:xfrm>
          <a:off x="464953" y="2015695"/>
          <a:ext cx="1343797" cy="1343797"/>
        </a:xfrm>
        <a:prstGeom prst="ellipse">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FE27F4-D1EC-41AF-A938-F13BDF6AB865}">
      <dsp:nvSpPr>
        <dsp:cNvPr id="0" name=""/>
        <dsp:cNvSpPr/>
      </dsp:nvSpPr>
      <dsp:spPr>
        <a:xfrm>
          <a:off x="746076" y="3614744"/>
          <a:ext cx="8323746" cy="1370812"/>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311"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Provides schools with a quality product at a cost less than full retail price.</a:t>
          </a:r>
        </a:p>
      </dsp:txBody>
      <dsp:txXfrm>
        <a:off x="746076" y="3614744"/>
        <a:ext cx="8323746" cy="1370812"/>
      </dsp:txXfrm>
    </dsp:sp>
    <dsp:sp modelId="{974B085C-04CC-4CF3-94D9-8734FF87E853}">
      <dsp:nvSpPr>
        <dsp:cNvPr id="0" name=""/>
        <dsp:cNvSpPr/>
      </dsp:nvSpPr>
      <dsp:spPr>
        <a:xfrm>
          <a:off x="74177" y="3628252"/>
          <a:ext cx="1343797" cy="1343797"/>
        </a:xfrm>
        <a:prstGeom prst="ellipse">
          <a:avLst/>
        </a:prstGeom>
        <a:blipFill rotWithShape="0">
          <a:blip xmlns:r="http://schemas.openxmlformats.org/officeDocument/2006/relationships" r:embed="rId3"/>
          <a:stretch>
            <a:fillRect/>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9606A-098D-41F5-AF68-3E48542CAF98}">
      <dsp:nvSpPr>
        <dsp:cNvPr id="0" name=""/>
        <dsp:cNvSpPr/>
      </dsp:nvSpPr>
      <dsp:spPr>
        <a:xfrm>
          <a:off x="332880" y="77769"/>
          <a:ext cx="7892700" cy="396990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70622"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There are three types of surveys:</a:t>
          </a:r>
        </a:p>
        <a:p>
          <a:pPr marL="285750" lvl="1" indent="-285750" algn="l" defTabSz="1422400" rtl="0">
            <a:lnSpc>
              <a:spcPct val="90000"/>
            </a:lnSpc>
            <a:spcBef>
              <a:spcPct val="0"/>
            </a:spcBef>
            <a:spcAft>
              <a:spcPct val="15000"/>
            </a:spcAft>
            <a:buChar char="•"/>
          </a:pPr>
          <a:r>
            <a:rPr lang="en-US" sz="3200" kern="1200" dirty="0">
              <a:latin typeface="Arial" panose="020B0604020202020204" pitchFamily="34" charset="0"/>
              <a:cs typeface="Arial" panose="020B0604020202020204" pitchFamily="34" charset="0"/>
            </a:rPr>
            <a:t>USDA Foods Demand Ordering</a:t>
          </a:r>
        </a:p>
        <a:p>
          <a:pPr marL="285750" lvl="1" indent="-285750" algn="l" defTabSz="1422400" rtl="0">
            <a:lnSpc>
              <a:spcPct val="90000"/>
            </a:lnSpc>
            <a:spcBef>
              <a:spcPct val="0"/>
            </a:spcBef>
            <a:spcAft>
              <a:spcPct val="15000"/>
            </a:spcAft>
            <a:buChar char="•"/>
          </a:pPr>
          <a:r>
            <a:rPr lang="en-US" sz="3200" b="0" kern="1200" dirty="0">
              <a:latin typeface="Arial" panose="020B0604020202020204" pitchFamily="34" charset="0"/>
              <a:cs typeface="Arial" panose="020B0604020202020204" pitchFamily="34" charset="0"/>
            </a:rPr>
            <a:t>Direct Diversion</a:t>
          </a:r>
        </a:p>
        <a:p>
          <a:pPr marL="285750" lvl="1" indent="-285750" algn="l" defTabSz="1422400" rtl="0">
            <a:lnSpc>
              <a:spcPct val="90000"/>
            </a:lnSpc>
            <a:spcBef>
              <a:spcPct val="0"/>
            </a:spcBef>
            <a:spcAft>
              <a:spcPct val="15000"/>
            </a:spcAft>
            <a:buChar char="•"/>
          </a:pPr>
          <a:r>
            <a:rPr lang="en-US" sz="3200" b="0" kern="1200" dirty="0">
              <a:solidFill>
                <a:schemeClr val="tx1"/>
              </a:solidFill>
              <a:latin typeface="Arial" panose="020B0604020202020204" pitchFamily="34" charset="0"/>
              <a:cs typeface="Arial" panose="020B0604020202020204" pitchFamily="34" charset="0"/>
            </a:rPr>
            <a:t>USDA</a:t>
          </a:r>
          <a:r>
            <a:rPr lang="en-US" sz="3200" b="0" kern="1200" dirty="0">
              <a:solidFill>
                <a:srgbClr val="FF0000"/>
              </a:solidFill>
              <a:latin typeface="Arial" panose="020B0604020202020204" pitchFamily="34" charset="0"/>
              <a:cs typeface="Arial" panose="020B0604020202020204" pitchFamily="34" charset="0"/>
            </a:rPr>
            <a:t> </a:t>
          </a:r>
          <a:r>
            <a:rPr lang="en-US" sz="3200" b="0" kern="1200" dirty="0">
              <a:latin typeface="Arial" panose="020B0604020202020204" pitchFamily="34" charset="0"/>
              <a:cs typeface="Arial" panose="020B0604020202020204" pitchFamily="34" charset="0"/>
            </a:rPr>
            <a:t>Department of Defense Fresh Fruit and Vegetable Program</a:t>
          </a:r>
          <a:endParaRPr lang="en-US" sz="1200" b="0" kern="1200" dirty="0">
            <a:solidFill>
              <a:srgbClr val="FF0000"/>
            </a:solidFill>
            <a:latin typeface="Arial" panose="020B0604020202020204" pitchFamily="34" charset="0"/>
            <a:cs typeface="Arial" panose="020B0604020202020204" pitchFamily="34" charset="0"/>
          </a:endParaRPr>
        </a:p>
      </dsp:txBody>
      <dsp:txXfrm>
        <a:off x="332880" y="77769"/>
        <a:ext cx="7892700" cy="3969905"/>
      </dsp:txXfrm>
    </dsp:sp>
    <dsp:sp modelId="{0FCD8522-E1B3-4992-8BCE-DCCC06E10570}">
      <dsp:nvSpPr>
        <dsp:cNvPr id="0" name=""/>
        <dsp:cNvSpPr/>
      </dsp:nvSpPr>
      <dsp:spPr>
        <a:xfrm>
          <a:off x="0" y="1089695"/>
          <a:ext cx="1726528" cy="25897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381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FEF59-7AA4-4506-BBB4-5F3F966AA55F}">
      <dsp:nvSpPr>
        <dsp:cNvPr id="0" name=""/>
        <dsp:cNvSpPr/>
      </dsp:nvSpPr>
      <dsp:spPr>
        <a:xfrm>
          <a:off x="3936808" y="1135862"/>
          <a:ext cx="927090" cy="91440"/>
        </a:xfrm>
        <a:custGeom>
          <a:avLst/>
          <a:gdLst/>
          <a:ahLst/>
          <a:cxnLst/>
          <a:rect l="0" t="0" r="0" b="0"/>
          <a:pathLst>
            <a:path>
              <a:moveTo>
                <a:pt x="0" y="45720"/>
              </a:moveTo>
              <a:lnTo>
                <a:pt x="480645" y="45720"/>
              </a:lnTo>
              <a:lnTo>
                <a:pt x="480645" y="64781"/>
              </a:lnTo>
              <a:lnTo>
                <a:pt x="927090" y="6478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6406" y="1177053"/>
        <a:ext cx="47893" cy="9058"/>
      </dsp:txXfrm>
    </dsp:sp>
    <dsp:sp modelId="{9C1424BE-0A85-4C38-8AF1-822997722841}">
      <dsp:nvSpPr>
        <dsp:cNvPr id="0" name=""/>
        <dsp:cNvSpPr/>
      </dsp:nvSpPr>
      <dsp:spPr>
        <a:xfrm>
          <a:off x="0" y="0"/>
          <a:ext cx="3938608" cy="2363165"/>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effectLst/>
              <a:latin typeface="Arial" panose="020B0604020202020204" pitchFamily="34" charset="0"/>
              <a:cs typeface="Arial" panose="020B0604020202020204" pitchFamily="34" charset="0"/>
            </a:rPr>
            <a:t>Determination of offered food items by OCN</a:t>
          </a:r>
        </a:p>
      </dsp:txBody>
      <dsp:txXfrm>
        <a:off x="0" y="0"/>
        <a:ext cx="3938608" cy="2363165"/>
      </dsp:txXfrm>
    </dsp:sp>
    <dsp:sp modelId="{1FA05731-E27E-4B17-BE77-3F82C5D95903}">
      <dsp:nvSpPr>
        <dsp:cNvPr id="0" name=""/>
        <dsp:cNvSpPr/>
      </dsp:nvSpPr>
      <dsp:spPr>
        <a:xfrm>
          <a:off x="4391143" y="2380426"/>
          <a:ext cx="2474459" cy="710401"/>
        </a:xfrm>
        <a:custGeom>
          <a:avLst/>
          <a:gdLst/>
          <a:ahLst/>
          <a:cxnLst/>
          <a:rect l="0" t="0" r="0" b="0"/>
          <a:pathLst>
            <a:path>
              <a:moveTo>
                <a:pt x="2474459" y="0"/>
              </a:moveTo>
              <a:lnTo>
                <a:pt x="2474459" y="372300"/>
              </a:lnTo>
              <a:lnTo>
                <a:pt x="0" y="372300"/>
              </a:lnTo>
              <a:lnTo>
                <a:pt x="0" y="71040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3797" y="2731098"/>
        <a:ext cx="129151" cy="9058"/>
      </dsp:txXfrm>
    </dsp:sp>
    <dsp:sp modelId="{199E82FF-487B-4925-B731-8BC4A1D22BD9}">
      <dsp:nvSpPr>
        <dsp:cNvPr id="0" name=""/>
        <dsp:cNvSpPr/>
      </dsp:nvSpPr>
      <dsp:spPr>
        <a:xfrm>
          <a:off x="4896298" y="19061"/>
          <a:ext cx="3938608" cy="2363165"/>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effectLst/>
              <a:latin typeface="Arial" panose="020B0604020202020204" pitchFamily="34" charset="0"/>
              <a:cs typeface="Arial" panose="020B0604020202020204" pitchFamily="34" charset="0"/>
            </a:rPr>
            <a:t>Demand Ordering Survey available</a:t>
          </a:r>
        </a:p>
      </dsp:txBody>
      <dsp:txXfrm>
        <a:off x="4896298" y="19061"/>
        <a:ext cx="3938608" cy="2363165"/>
      </dsp:txXfrm>
    </dsp:sp>
    <dsp:sp modelId="{F8BC0DA7-16DB-4CEC-BDF3-3BDCC96C9282}">
      <dsp:nvSpPr>
        <dsp:cNvPr id="0" name=""/>
        <dsp:cNvSpPr/>
      </dsp:nvSpPr>
      <dsp:spPr>
        <a:xfrm>
          <a:off x="2421839" y="3123228"/>
          <a:ext cx="3938608" cy="2363165"/>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effectLst/>
              <a:latin typeface="Arial" panose="020B0604020202020204" pitchFamily="34" charset="0"/>
              <a:cs typeface="Arial" panose="020B0604020202020204" pitchFamily="34" charset="0"/>
            </a:rPr>
            <a:t>OCN determines quantities ordered and arranges delivery to warehouses</a:t>
          </a:r>
        </a:p>
      </dsp:txBody>
      <dsp:txXfrm>
        <a:off x="2421839" y="3123228"/>
        <a:ext cx="3938608" cy="23631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D05DF-2AC4-4939-B196-AE7A6E1D92D3}">
      <dsp:nvSpPr>
        <dsp:cNvPr id="0" name=""/>
        <dsp:cNvSpPr/>
      </dsp:nvSpPr>
      <dsp:spPr>
        <a:xfrm>
          <a:off x="3958378" y="1142333"/>
          <a:ext cx="883950" cy="91440"/>
        </a:xfrm>
        <a:custGeom>
          <a:avLst/>
          <a:gdLst/>
          <a:ahLst/>
          <a:cxnLst/>
          <a:rect l="0" t="0" r="0" b="0"/>
          <a:pathLst>
            <a:path>
              <a:moveTo>
                <a:pt x="0" y="45720"/>
              </a:moveTo>
              <a:lnTo>
                <a:pt x="459075" y="45720"/>
              </a:lnTo>
              <a:lnTo>
                <a:pt x="459075" y="45728"/>
              </a:lnTo>
              <a:lnTo>
                <a:pt x="883950" y="45728"/>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7489" y="1183499"/>
        <a:ext cx="45727" cy="9108"/>
      </dsp:txXfrm>
    </dsp:sp>
    <dsp:sp modelId="{74007631-C1CC-4012-AC5A-87D190DEECE5}">
      <dsp:nvSpPr>
        <dsp:cNvPr id="0" name=""/>
        <dsp:cNvSpPr/>
      </dsp:nvSpPr>
      <dsp:spPr>
        <a:xfrm>
          <a:off x="0" y="0"/>
          <a:ext cx="3960178" cy="237610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effectLst/>
              <a:latin typeface="Arial" panose="020B0604020202020204" pitchFamily="34" charset="0"/>
              <a:cs typeface="Arial" panose="020B0604020202020204" pitchFamily="34" charset="0"/>
            </a:rPr>
            <a:t>Food items assigned to schools by month based upon corresponding survey</a:t>
          </a:r>
        </a:p>
      </dsp:txBody>
      <dsp:txXfrm>
        <a:off x="0" y="0"/>
        <a:ext cx="3960178" cy="2376106"/>
      </dsp:txXfrm>
    </dsp:sp>
    <dsp:sp modelId="{D56FCAD2-B0DB-4721-BCA8-4709390F65B7}">
      <dsp:nvSpPr>
        <dsp:cNvPr id="0" name=""/>
        <dsp:cNvSpPr/>
      </dsp:nvSpPr>
      <dsp:spPr>
        <a:xfrm>
          <a:off x="4412622" y="2374315"/>
          <a:ext cx="2442195" cy="675301"/>
        </a:xfrm>
        <a:custGeom>
          <a:avLst/>
          <a:gdLst/>
          <a:ahLst/>
          <a:cxnLst/>
          <a:rect l="0" t="0" r="0" b="0"/>
          <a:pathLst>
            <a:path>
              <a:moveTo>
                <a:pt x="2442195" y="0"/>
              </a:moveTo>
              <a:lnTo>
                <a:pt x="2442195" y="354750"/>
              </a:lnTo>
              <a:lnTo>
                <a:pt x="0" y="354750"/>
              </a:lnTo>
              <a:lnTo>
                <a:pt x="0" y="67530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70165" y="2707411"/>
        <a:ext cx="127108" cy="9108"/>
      </dsp:txXfrm>
    </dsp:sp>
    <dsp:sp modelId="{A09A278E-ABC8-4D65-AAF8-A331ABF955CC}">
      <dsp:nvSpPr>
        <dsp:cNvPr id="0" name=""/>
        <dsp:cNvSpPr/>
      </dsp:nvSpPr>
      <dsp:spPr>
        <a:xfrm>
          <a:off x="4874728" y="8"/>
          <a:ext cx="3960178" cy="237610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effectLst/>
              <a:latin typeface="Arial" panose="020B0604020202020204" pitchFamily="34" charset="0"/>
              <a:cs typeface="Arial" panose="020B0604020202020204" pitchFamily="34" charset="0"/>
            </a:rPr>
            <a:t>Unclaimed Surplus may be available on monthly order form</a:t>
          </a:r>
        </a:p>
      </dsp:txBody>
      <dsp:txXfrm>
        <a:off x="4874728" y="8"/>
        <a:ext cx="3960178" cy="2376106"/>
      </dsp:txXfrm>
    </dsp:sp>
    <dsp:sp modelId="{761D42DF-B542-4E78-A43D-3C152A1F5485}">
      <dsp:nvSpPr>
        <dsp:cNvPr id="0" name=""/>
        <dsp:cNvSpPr/>
      </dsp:nvSpPr>
      <dsp:spPr>
        <a:xfrm>
          <a:off x="2432533" y="3082016"/>
          <a:ext cx="3960178" cy="237610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effectLst/>
              <a:latin typeface="Arial" panose="020B0604020202020204" pitchFamily="34" charset="0"/>
              <a:cs typeface="Arial" panose="020B0604020202020204" pitchFamily="34" charset="0"/>
            </a:rPr>
            <a:t>Schools finalize orders and items are shipped</a:t>
          </a:r>
        </a:p>
      </dsp:txBody>
      <dsp:txXfrm>
        <a:off x="2432533" y="3082016"/>
        <a:ext cx="3960178" cy="23761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D03FE-F42C-4606-B8E4-6A41DE4F2E2B}">
      <dsp:nvSpPr>
        <dsp:cNvPr id="0" name=""/>
        <dsp:cNvSpPr/>
      </dsp:nvSpPr>
      <dsp:spPr>
        <a:xfrm>
          <a:off x="0" y="434"/>
          <a:ext cx="6423949" cy="161720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Orders are put out on the USDA Foods Allocation and Tracking System website around the 10</a:t>
          </a:r>
          <a:r>
            <a:rPr lang="en-US" sz="2800" kern="1200" baseline="30000" dirty="0">
              <a:solidFill>
                <a:schemeClr val="tx1"/>
              </a:solidFill>
              <a:latin typeface="Arial" panose="020B0604020202020204" pitchFamily="34" charset="0"/>
              <a:cs typeface="Arial" panose="020B0604020202020204" pitchFamily="34" charset="0"/>
            </a:rPr>
            <a:t>th</a:t>
          </a:r>
          <a:r>
            <a:rPr lang="en-US" sz="2800" kern="1200" dirty="0">
              <a:solidFill>
                <a:schemeClr val="tx1"/>
              </a:solidFill>
              <a:latin typeface="Arial" panose="020B0604020202020204" pitchFamily="34" charset="0"/>
              <a:cs typeface="Arial" panose="020B0604020202020204" pitchFamily="34" charset="0"/>
            </a:rPr>
            <a:t> of each month from July through April.</a:t>
          </a:r>
        </a:p>
      </dsp:txBody>
      <dsp:txXfrm>
        <a:off x="78945" y="79379"/>
        <a:ext cx="6266059" cy="1459315"/>
      </dsp:txXfrm>
    </dsp:sp>
    <dsp:sp modelId="{18F4D7BE-007D-4E34-B1AD-F11B2C5BD11D}">
      <dsp:nvSpPr>
        <dsp:cNvPr id="0" name=""/>
        <dsp:cNvSpPr/>
      </dsp:nvSpPr>
      <dsp:spPr>
        <a:xfrm>
          <a:off x="0" y="1631856"/>
          <a:ext cx="6423949" cy="161720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Orders are due by 11:59 p.m. on the 25</a:t>
          </a:r>
          <a:r>
            <a:rPr lang="en-US" sz="2800" kern="1200" baseline="30000" dirty="0">
              <a:solidFill>
                <a:schemeClr val="tx1"/>
              </a:solidFill>
              <a:latin typeface="Arial" panose="020B0604020202020204" pitchFamily="34" charset="0"/>
              <a:cs typeface="Arial" panose="020B0604020202020204" pitchFamily="34" charset="0"/>
            </a:rPr>
            <a:t>th</a:t>
          </a:r>
          <a:r>
            <a:rPr lang="en-US" sz="2800" kern="1200" dirty="0">
              <a:solidFill>
                <a:schemeClr val="tx1"/>
              </a:solidFill>
              <a:latin typeface="Arial" panose="020B0604020202020204" pitchFamily="34" charset="0"/>
              <a:cs typeface="Arial" panose="020B0604020202020204" pitchFamily="34" charset="0"/>
            </a:rPr>
            <a:t> day of each month.</a:t>
          </a:r>
        </a:p>
      </dsp:txBody>
      <dsp:txXfrm>
        <a:off x="78945" y="1710801"/>
        <a:ext cx="6266059" cy="1459315"/>
      </dsp:txXfrm>
    </dsp:sp>
    <dsp:sp modelId="{C01C81EE-FB3C-40CE-A352-C49123B34F01}">
      <dsp:nvSpPr>
        <dsp:cNvPr id="0" name=""/>
        <dsp:cNvSpPr/>
      </dsp:nvSpPr>
      <dsp:spPr>
        <a:xfrm>
          <a:off x="0" y="3263279"/>
          <a:ext cx="6423949" cy="1617205"/>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USDA Foods are delivered to schools from August through May.</a:t>
          </a:r>
        </a:p>
      </dsp:txBody>
      <dsp:txXfrm>
        <a:off x="78945" y="3342224"/>
        <a:ext cx="6266059" cy="14593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35EC016-BA75-47B3-AFD7-6AA8572611AD}" type="datetimeFigureOut">
              <a:rPr lang="en-US" smtClean="0"/>
              <a:t>3/1/2018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9711EA3-B8B2-4ADD-9AE9-001FCE8EDFF5}" type="slidenum">
              <a:rPr lang="en-US" smtClean="0"/>
              <a:t>‹#›</a:t>
            </a:fld>
            <a:endParaRPr lang="en-US"/>
          </a:p>
        </p:txBody>
      </p:sp>
    </p:spTree>
    <p:extLst>
      <p:ext uri="{BB962C8B-B14F-4D97-AF65-F5344CB8AC3E}">
        <p14:creationId xmlns:p14="http://schemas.microsoft.com/office/powerpoint/2010/main" val="1492944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1440" tIns="45720" rIns="91440" bIns="45720" rtlCol="0"/>
          <a:lstStyle>
            <a:lvl1pPr algn="r">
              <a:defRPr sz="1200"/>
            </a:lvl1pPr>
          </a:lstStyle>
          <a:p>
            <a:fld id="{875DE250-5CA6-4D5B-A003-28D63F44089C}" type="datetimeFigureOut">
              <a:rPr lang="en-US" smtClean="0"/>
              <a:t>3/1/2018</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1440" tIns="45720" rIns="91440" bIns="45720" rtlCol="0" anchor="b"/>
          <a:lstStyle>
            <a:lvl1pPr algn="r">
              <a:defRPr sz="1200"/>
            </a:lvl1pPr>
          </a:lstStyle>
          <a:p>
            <a:fld id="{62E366C7-1CE9-4F42-AE88-C4781F677C91}" type="slidenum">
              <a:rPr lang="en-US" smtClean="0"/>
              <a:t>‹#›</a:t>
            </a:fld>
            <a:endParaRPr lang="en-US"/>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instagram.com/OHEducation" TargetMode="External"/><Relationship Id="rId7" Type="http://schemas.openxmlformats.org/officeDocument/2006/relationships/hyperlink" Target="https://twitter.com/OHEducationSupt"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youtube.com/user/OhioEdDept" TargetMode="External"/><Relationship Id="rId5" Type="http://schemas.openxmlformats.org/officeDocument/2006/relationships/hyperlink" Target="https://twitter.com/OHEducation" TargetMode="External"/><Relationship Id="rId4" Type="http://schemas.openxmlformats.org/officeDocument/2006/relationships/hyperlink" Target="http://www.facebook.com/OHEduc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a:t>
            </a:fld>
            <a:endParaRPr lang="en-US"/>
          </a:p>
        </p:txBody>
      </p:sp>
    </p:spTree>
    <p:extLst>
      <p:ext uri="{BB962C8B-B14F-4D97-AF65-F5344CB8AC3E}">
        <p14:creationId xmlns:p14="http://schemas.microsoft.com/office/powerpoint/2010/main" val="2444428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Demand ordering is the process of schools pre-ordering USDA food items prior to the beginning of a school year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898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Ordering</a:t>
            </a:r>
            <a:r>
              <a:rPr lang="en-US" baseline="0" dirty="0"/>
              <a:t>’s purpose is to</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latin typeface="Arial" panose="020B0604020202020204" pitchFamily="34" charset="0"/>
                <a:cs typeface="Arial" panose="020B0604020202020204" pitchFamily="34" charset="0"/>
              </a:rPr>
              <a:t>1. Maximize PAL used by schools to help offset food costs by emphasizing the use of PAL dollars for direct diversion ( we will talk about</a:t>
            </a:r>
            <a:r>
              <a:rPr lang="en-US" baseline="0" dirty="0">
                <a:solidFill>
                  <a:schemeClr val="tx1"/>
                </a:solidFill>
                <a:latin typeface="Arial" panose="020B0604020202020204" pitchFamily="34" charset="0"/>
                <a:cs typeface="Arial" panose="020B0604020202020204" pitchFamily="34" charset="0"/>
              </a:rPr>
              <a:t> direct diversion in a moment)</a:t>
            </a:r>
            <a:r>
              <a:rPr lang="en-US" dirty="0">
                <a:solidFill>
                  <a:schemeClr val="tx1"/>
                </a:solidFill>
                <a:latin typeface="Arial" panose="020B0604020202020204" pitchFamily="34" charset="0"/>
                <a:cs typeface="Arial" panose="020B0604020202020204" pitchFamily="34" charset="0"/>
              </a:rPr>
              <a:t>, also the USDA</a:t>
            </a:r>
            <a:r>
              <a:rPr lang="en-US" baseline="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Department of Defense Fresh Fruit and Vegetable Program, as well as the brown box and processed items delivered through the State contracted warehouses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chemeClr val="tx1"/>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2. Help minimize inventory levels at state-contracted warehouses</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3. The State may plan and place orders in advance to the USDA and food processors without over ordering.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Overall: Reduce</a:t>
            </a:r>
            <a:r>
              <a:rPr lang="en-US" sz="1200" b="1" baseline="0" dirty="0">
                <a:latin typeface="Arial" panose="020B0604020202020204" pitchFamily="34" charset="0"/>
                <a:cs typeface="Arial" panose="020B0604020202020204" pitchFamily="34" charset="0"/>
              </a:rPr>
              <a:t> costs and increases efficiency</a:t>
            </a:r>
          </a:p>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0208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Delivery dates are listed</a:t>
            </a:r>
          </a:p>
          <a:p>
            <a:r>
              <a:rPr lang="en-US" dirty="0"/>
              <a:t>Allocated is the amount that your agency preordered through the demand order survey.</a:t>
            </a:r>
          </a:p>
          <a:p>
            <a:r>
              <a:rPr lang="en-US" dirty="0"/>
              <a:t>If there is any unclaimed surplus it will show up</a:t>
            </a:r>
          </a:p>
          <a:p>
            <a:r>
              <a:rPr lang="en-US" dirty="0"/>
              <a:t>Please note that the 60 day column will no longer show next year. </a:t>
            </a:r>
          </a:p>
        </p:txBody>
      </p:sp>
      <p:sp>
        <p:nvSpPr>
          <p:cNvPr id="4" name="Slide Number Placeholder 3"/>
          <p:cNvSpPr>
            <a:spLocks noGrp="1"/>
          </p:cNvSpPr>
          <p:nvPr>
            <p:ph type="sldNum" sz="quarter" idx="10"/>
          </p:nvPr>
        </p:nvSpPr>
        <p:spPr/>
        <p:txBody>
          <a:bodyPr/>
          <a:lstStyle/>
          <a:p>
            <a:fld id="{62E366C7-1CE9-4F42-AE88-C4781F677C91}" type="slidenum">
              <a:rPr lang="en-US" smtClean="0"/>
              <a:t>13</a:t>
            </a:fld>
            <a:endParaRPr lang="en-US"/>
          </a:p>
        </p:txBody>
      </p:sp>
    </p:spTree>
    <p:extLst>
      <p:ext uri="{BB962C8B-B14F-4D97-AF65-F5344CB8AC3E}">
        <p14:creationId xmlns:p14="http://schemas.microsoft.com/office/powerpoint/2010/main" val="352885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14</a:t>
            </a:fld>
            <a:endParaRPr lang="en-US"/>
          </a:p>
        </p:txBody>
      </p:sp>
    </p:spTree>
    <p:extLst>
      <p:ext uri="{BB962C8B-B14F-4D97-AF65-F5344CB8AC3E}">
        <p14:creationId xmlns:p14="http://schemas.microsoft.com/office/powerpoint/2010/main" val="428060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in SY 18/19 Bonus items will be referred to as “unclaimed surplus”</a:t>
            </a:r>
          </a:p>
          <a:p>
            <a:endParaRPr lang="en-US" dirty="0"/>
          </a:p>
          <a:p>
            <a:r>
              <a:rPr lang="en-US" dirty="0"/>
              <a:t>Unclaimed surplus does not draw down your PAL. </a:t>
            </a:r>
          </a:p>
        </p:txBody>
      </p:sp>
      <p:sp>
        <p:nvSpPr>
          <p:cNvPr id="4" name="Slide Number Placeholder 3"/>
          <p:cNvSpPr>
            <a:spLocks noGrp="1"/>
          </p:cNvSpPr>
          <p:nvPr>
            <p:ph type="sldNum" sz="quarter" idx="10"/>
          </p:nvPr>
        </p:nvSpPr>
        <p:spPr/>
        <p:txBody>
          <a:bodyPr/>
          <a:lstStyle/>
          <a:p>
            <a:fld id="{62E366C7-1CE9-4F42-AE88-C4781F677C91}" type="slidenum">
              <a:rPr lang="en-US" smtClean="0"/>
              <a:t>15</a:t>
            </a:fld>
            <a:endParaRPr lang="en-US"/>
          </a:p>
        </p:txBody>
      </p:sp>
    </p:spTree>
    <p:extLst>
      <p:ext uri="{BB962C8B-B14F-4D97-AF65-F5344CB8AC3E}">
        <p14:creationId xmlns:p14="http://schemas.microsoft.com/office/powerpoint/2010/main" val="359560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a:t>
            </a:r>
            <a:r>
              <a:rPr lang="en-US" baseline="0" dirty="0"/>
              <a:t> is Direct Diversion? </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8989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Direct diversion is the process that allows a sponsor to send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USDA Foods to a processor.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USDA Food is then to be utilized in product(s) according to the sponsor’s specifications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Example: flour into breadsticks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Provides the sponsor the opportunity to use PAL dollars for the purpose of direct diverting pounds of a raw USDA Food item to a processor.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Once this is done, you can order the finished end product(s) from the processor. The processor will provide a rebate or discount based on the value of the raw USDA Food used to produce the finished end product. </a:t>
            </a: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8989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0DF1D834-E9AA-417B-ACF7-ED393360E013}" type="slidenum">
              <a:rPr lang="en-US" altLang="en-US" smtClean="0"/>
              <a:pPr/>
              <a:t>18</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endParaRPr lang="en-US" altLang="en-US" dirty="0"/>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p:txBody>
      </p:sp>
    </p:spTree>
    <p:extLst>
      <p:ext uri="{BB962C8B-B14F-4D97-AF65-F5344CB8AC3E}">
        <p14:creationId xmlns:p14="http://schemas.microsoft.com/office/powerpoint/2010/main" val="291744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47490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USDA Department of Defense (USDA DOD) Fresh Fruit and Vegetable Program provides you the opportunity to use PAL dollars for the purpose of ordering fresh fruit and vegetables through the Department of Defense. </a:t>
            </a:r>
          </a:p>
          <a:p>
            <a:endParaRPr lang="en-US" sz="1200" dirty="0"/>
          </a:p>
          <a:p>
            <a:r>
              <a:rPr lang="en-US" sz="1200" dirty="0"/>
              <a:t>Also known as FFAVORS</a:t>
            </a:r>
          </a:p>
          <a:p>
            <a:pPr marL="0" indent="0">
              <a:buNone/>
            </a:pPr>
            <a:endParaRPr lang="en-US" sz="1200" dirty="0"/>
          </a:p>
          <a:p>
            <a:r>
              <a:rPr lang="en-US" sz="1200" dirty="0"/>
              <a:t>Throughout the school year, as you order from FFAVORS, you may run low on funds. You can submit a request to transfer additional PAL dollars to your FFAVORS account. Or you may decide you would like to participate in this program and submit an initial request. </a:t>
            </a:r>
          </a:p>
          <a:p>
            <a:endParaRPr lang="en-US" b="1" dirty="0"/>
          </a:p>
          <a:p>
            <a:endParaRPr lang="en-US" b="1" dirty="0"/>
          </a:p>
        </p:txBody>
      </p:sp>
      <p:sp>
        <p:nvSpPr>
          <p:cNvPr id="4" name="Slide Number Placeholder 3"/>
          <p:cNvSpPr>
            <a:spLocks noGrp="1"/>
          </p:cNvSpPr>
          <p:nvPr>
            <p:ph type="sldNum" sz="quarter" idx="10"/>
          </p:nvPr>
        </p:nvSpPr>
        <p:spPr/>
        <p:txBody>
          <a:bodyPr/>
          <a:lstStyle/>
          <a:p>
            <a:fld id="{62E366C7-1CE9-4F42-AE88-C4781F677C91}" type="slidenum">
              <a:rPr lang="en-US" smtClean="0"/>
              <a:t>20</a:t>
            </a:fld>
            <a:endParaRPr lang="en-US"/>
          </a:p>
        </p:txBody>
      </p:sp>
    </p:spTree>
    <p:extLst>
      <p:ext uri="{BB962C8B-B14F-4D97-AF65-F5344CB8AC3E}">
        <p14:creationId xmlns:p14="http://schemas.microsoft.com/office/powerpoint/2010/main" val="226823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 the Program Works</a:t>
            </a: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a:t>
            </a:r>
            <a:r>
              <a:rPr lang="en-US" altLang="en-US" baseline="0" dirty="0"/>
              <a:t> USDA foods</a:t>
            </a:r>
            <a:r>
              <a:rPr lang="en-US" altLang="en-US" dirty="0"/>
              <a:t> program is a federally operated/funded</a:t>
            </a:r>
            <a:r>
              <a:rPr lang="en-US" altLang="en-US" baseline="0" dirty="0"/>
              <a:t> program that is administered at the state level (ODE) through the Office of Child Nutrition.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Ohio Department of Education, Office for Child Nutrition,</a:t>
            </a:r>
            <a:r>
              <a:rPr lang="en-US" altLang="en-US" sz="1000" dirty="0"/>
              <a:t> </a:t>
            </a:r>
            <a:r>
              <a:rPr lang="en-US" altLang="en-US" dirty="0"/>
              <a:t>in partnership with the United States Department of Agriculture is responsible for the distribution of USDA foods.</a:t>
            </a:r>
          </a:p>
          <a:p>
            <a:endParaRPr lang="en-US" dirty="0"/>
          </a:p>
          <a:p>
            <a:r>
              <a:rPr lang="en-US" sz="1200" dirty="0"/>
              <a:t>Who is eligible to receive USDA foods?</a:t>
            </a:r>
          </a:p>
          <a:p>
            <a:pPr marL="171450" indent="-171450">
              <a:lnSpc>
                <a:spcPct val="130000"/>
              </a:lnSpc>
              <a:buSzPct val="110000"/>
              <a:buFont typeface="Arial" panose="020B0604020202020204" pitchFamily="34" charset="0"/>
              <a:buChar char="•"/>
              <a:defRPr/>
            </a:pPr>
            <a:r>
              <a:rPr lang="en-US" altLang="en-US" sz="1200" dirty="0"/>
              <a:t>All public and nonpublic schools participating in the National School Lunch Program</a:t>
            </a:r>
          </a:p>
          <a:p>
            <a:pPr marL="171450" indent="-171450">
              <a:lnSpc>
                <a:spcPct val="130000"/>
              </a:lnSpc>
              <a:buSzPct val="110000"/>
              <a:buFont typeface="Arial" panose="020B0604020202020204" pitchFamily="34" charset="0"/>
              <a:buChar char="•"/>
              <a:defRPr/>
            </a:pPr>
            <a:r>
              <a:rPr lang="en-US" altLang="en-US" sz="1200" dirty="0"/>
              <a:t>All Residential Child Care Institutions participating in the National School Lunch Program</a:t>
            </a:r>
          </a:p>
          <a:p>
            <a:pPr marL="171450" indent="-171450">
              <a:lnSpc>
                <a:spcPct val="130000"/>
              </a:lnSpc>
              <a:buFont typeface="Arial" panose="020B0604020202020204" pitchFamily="34" charset="0"/>
              <a:buChar char="•"/>
              <a:defRPr/>
            </a:pPr>
            <a:r>
              <a:rPr lang="en-US" altLang="en-US" sz="1200" dirty="0"/>
              <a:t>All Summer Food Service Program sponsors</a:t>
            </a:r>
          </a:p>
          <a:p>
            <a:pPr marL="171450" indent="-171450">
              <a:lnSpc>
                <a:spcPct val="130000"/>
              </a:lnSpc>
              <a:buFont typeface="Arial" panose="020B0604020202020204" pitchFamily="34" charset="0"/>
              <a:buChar char="•"/>
              <a:defRPr/>
            </a:pPr>
            <a:r>
              <a:rPr lang="en-US" altLang="en-US" sz="1200" dirty="0"/>
              <a:t>Charitable Institutions (</a:t>
            </a:r>
            <a:r>
              <a:rPr lang="en-US" altLang="en-US" sz="1200" dirty="0">
                <a:solidFill>
                  <a:srgbClr val="FF0000"/>
                </a:solidFill>
              </a:rPr>
              <a:t>eligible only for unallocated surplus, when available)  </a:t>
            </a:r>
            <a:endParaRPr lang="en-US" altLang="en-US" sz="1200" dirty="0"/>
          </a:p>
        </p:txBody>
      </p:sp>
      <p:sp>
        <p:nvSpPr>
          <p:cNvPr id="4" name="Slide Number Placeholder 3"/>
          <p:cNvSpPr>
            <a:spLocks noGrp="1"/>
          </p:cNvSpPr>
          <p:nvPr>
            <p:ph type="sldNum" sz="quarter" idx="10"/>
          </p:nvPr>
        </p:nvSpPr>
        <p:spPr/>
        <p:txBody>
          <a:bodyPr/>
          <a:lstStyle/>
          <a:p>
            <a:fld id="{62E366C7-1CE9-4F42-AE88-C4781F677C91}" type="slidenum">
              <a:rPr lang="en-US" smtClean="0"/>
              <a:t>2</a:t>
            </a:fld>
            <a:endParaRPr lang="en-US"/>
          </a:p>
        </p:txBody>
      </p:sp>
    </p:spTree>
    <p:extLst>
      <p:ext uri="{BB962C8B-B14F-4D97-AF65-F5344CB8AC3E}">
        <p14:creationId xmlns:p14="http://schemas.microsoft.com/office/powerpoint/2010/main" val="1023226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is our last section and this is where</a:t>
            </a:r>
            <a:r>
              <a:rPr lang="en-US" altLang="en-US" baseline="0" dirty="0"/>
              <a:t> CATS comes in…</a:t>
            </a:r>
          </a:p>
          <a:p>
            <a:pPr marL="171450" indent="-171450" eaLnBrk="1" hangingPunct="1">
              <a:buFont typeface="Arial" panose="020B0604020202020204" pitchFamily="34" charset="0"/>
              <a:buChar char="•"/>
            </a:pPr>
            <a:r>
              <a:rPr lang="en-US" altLang="en-US" baseline="0" dirty="0"/>
              <a:t>This system is for you as sponsors, us in our office:</a:t>
            </a:r>
          </a:p>
          <a:p>
            <a:pPr marL="171450" indent="-171450" eaLnBrk="1" hangingPunct="1">
              <a:buFont typeface="Arial" panose="020B0604020202020204" pitchFamily="34" charset="0"/>
              <a:buChar char="•"/>
            </a:pPr>
            <a:r>
              <a:rPr lang="en-US" altLang="en-US" baseline="0" dirty="0"/>
              <a:t>This is where you will be:</a:t>
            </a:r>
          </a:p>
          <a:p>
            <a:pPr marL="628650" lvl="1" indent="-171450" eaLnBrk="1" hangingPunct="1">
              <a:buFont typeface="Arial" panose="020B0604020202020204" pitchFamily="34" charset="0"/>
              <a:buChar char="•"/>
            </a:pPr>
            <a:r>
              <a:rPr lang="en-US" altLang="en-US" baseline="0" dirty="0"/>
              <a:t>Ordering</a:t>
            </a:r>
          </a:p>
          <a:p>
            <a:pPr marL="628650" lvl="1" indent="-171450" eaLnBrk="1" hangingPunct="1">
              <a:buFont typeface="Arial" panose="020B0604020202020204" pitchFamily="34" charset="0"/>
              <a:buChar char="•"/>
            </a:pPr>
            <a:r>
              <a:rPr lang="en-US" altLang="en-US" baseline="0" dirty="0"/>
              <a:t>Managing entitlement</a:t>
            </a:r>
          </a:p>
          <a:p>
            <a:pPr marL="628650" lvl="1" indent="-171450" eaLnBrk="1" hangingPunct="1">
              <a:buFont typeface="Arial" panose="020B0604020202020204" pitchFamily="34" charset="0"/>
              <a:buChar char="•"/>
            </a:pPr>
            <a:r>
              <a:rPr lang="en-US" altLang="en-US" baseline="0" dirty="0"/>
              <a:t>Getting your invoices </a:t>
            </a:r>
          </a:p>
          <a:p>
            <a:pPr marL="628650" lvl="1" indent="-171450" eaLnBrk="1" hangingPunct="1">
              <a:buFont typeface="Arial" panose="020B0604020202020204" pitchFamily="34" charset="0"/>
              <a:buChar char="•"/>
            </a:pPr>
            <a:r>
              <a:rPr lang="en-US" altLang="en-US" baseline="0" dirty="0"/>
              <a:t>Completing surveys</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22</a:t>
            </a:fld>
            <a:endParaRPr lang="en-US"/>
          </a:p>
        </p:txBody>
      </p:sp>
    </p:spTree>
    <p:extLst>
      <p:ext uri="{BB962C8B-B14F-4D97-AF65-F5344CB8AC3E}">
        <p14:creationId xmlns:p14="http://schemas.microsoft.com/office/powerpoint/2010/main" val="4179327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CATS</a:t>
            </a:r>
            <a:r>
              <a:rPr lang="en-US" baseline="0" dirty="0"/>
              <a:t> Splash page – conveys important program information</a:t>
            </a:r>
          </a:p>
          <a:p>
            <a:pPr marL="628650" lvl="1" indent="-171450">
              <a:buFont typeface="Arial" panose="020B0604020202020204" pitchFamily="34" charset="0"/>
              <a:buChar char="•"/>
            </a:pPr>
            <a:r>
              <a:rPr lang="en-US" dirty="0"/>
              <a:t>Displayed on the first page after you log in</a:t>
            </a:r>
            <a:r>
              <a:rPr lang="en-US" baseline="0" dirty="0"/>
              <a:t> and click on the Food Distribution Program</a:t>
            </a:r>
            <a:r>
              <a:rPr lang="en-US" dirty="0"/>
              <a:t> </a:t>
            </a:r>
          </a:p>
          <a:p>
            <a:pPr marL="628650" lvl="1" indent="-171450">
              <a:buFont typeface="Arial" panose="020B0604020202020204" pitchFamily="34" charset="0"/>
              <a:buChar char="•"/>
            </a:pPr>
            <a:r>
              <a:rPr lang="en-US" dirty="0"/>
              <a:t>You may see information on </a:t>
            </a:r>
          </a:p>
          <a:p>
            <a:pPr marL="1085850" lvl="2" indent="-171450">
              <a:buFont typeface="Arial" panose="020B0604020202020204" pitchFamily="34" charset="0"/>
              <a:buChar char="•"/>
            </a:pPr>
            <a:r>
              <a:rPr lang="en-US" dirty="0"/>
              <a:t>Recalls</a:t>
            </a:r>
          </a:p>
          <a:p>
            <a:pPr marL="1085850" lvl="2" indent="-171450">
              <a:buFont typeface="Arial" panose="020B0604020202020204" pitchFamily="34" charset="0"/>
              <a:buChar char="•"/>
            </a:pPr>
            <a:r>
              <a:rPr lang="en-US" dirty="0"/>
              <a:t>Food Safety Alerts</a:t>
            </a:r>
          </a:p>
          <a:p>
            <a:pPr marL="1085850" lvl="2" indent="-171450">
              <a:buFont typeface="Arial" panose="020B0604020202020204" pitchFamily="34" charset="0"/>
              <a:buChar char="•"/>
            </a:pPr>
            <a:r>
              <a:rPr lang="en-US" dirty="0"/>
              <a:t>System Information or changes</a:t>
            </a:r>
          </a:p>
          <a:p>
            <a:pPr marL="1085850" lvl="2" indent="-171450">
              <a:buFont typeface="Arial" panose="020B0604020202020204" pitchFamily="34" charset="0"/>
              <a:buChar char="•"/>
            </a:pPr>
            <a:r>
              <a:rPr lang="en-US" dirty="0"/>
              <a:t>General ordering information</a:t>
            </a:r>
          </a:p>
        </p:txBody>
      </p:sp>
      <p:sp>
        <p:nvSpPr>
          <p:cNvPr id="4" name="Slide Number Placeholder 3"/>
          <p:cNvSpPr>
            <a:spLocks noGrp="1"/>
          </p:cNvSpPr>
          <p:nvPr>
            <p:ph type="sldNum" sz="quarter" idx="10"/>
          </p:nvPr>
        </p:nvSpPr>
        <p:spPr/>
        <p:txBody>
          <a:bodyPr/>
          <a:lstStyle/>
          <a:p>
            <a:fld id="{33A74751-D655-464F-AD5F-3100EEAF506B}" type="slidenum">
              <a:rPr lang="en-US" smtClean="0"/>
              <a:pPr/>
              <a:t>23</a:t>
            </a:fld>
            <a:endParaRPr lang="en-US"/>
          </a:p>
        </p:txBody>
      </p:sp>
    </p:spTree>
    <p:extLst>
      <p:ext uri="{BB962C8B-B14F-4D97-AF65-F5344CB8AC3E}">
        <p14:creationId xmlns:p14="http://schemas.microsoft.com/office/powerpoint/2010/main" val="3045456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Stored</a:t>
            </a:r>
            <a:r>
              <a:rPr lang="en-US" baseline="0" dirty="0"/>
              <a:t> on the ODE website, CATS page (available on splash page)</a:t>
            </a:r>
          </a:p>
          <a:p>
            <a:endParaRPr lang="en-US" baseline="0" dirty="0"/>
          </a:p>
          <a:p>
            <a:r>
              <a:rPr lang="en-US" baseline="0" dirty="0"/>
              <a:t>URL: </a:t>
            </a:r>
          </a:p>
          <a:p>
            <a:r>
              <a:rPr lang="en-US" baseline="0" dirty="0"/>
              <a:t>http://education.ohio.gov/Topics/Other-Resources/Food-and-Nutrition/CATS-Commodities-Allocation-Tracking-System</a:t>
            </a:r>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83740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the ways that you can spend your PAL, lets look into how you order!</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25</a:t>
            </a:fld>
            <a:endParaRPr lang="en-US"/>
          </a:p>
        </p:txBody>
      </p:sp>
    </p:spTree>
    <p:extLst>
      <p:ext uri="{BB962C8B-B14F-4D97-AF65-F5344CB8AC3E}">
        <p14:creationId xmlns:p14="http://schemas.microsoft.com/office/powerpoint/2010/main" val="4233349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Surveys allow the USDA Foods Team</a:t>
            </a:r>
            <a:r>
              <a:rPr lang="en-US" baseline="0" dirty="0"/>
              <a:t> to gather information regarding needs and future orders of various USDA food items, this does not include Direct Diversion Survey.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direct diversion survey orders USDA food items and diverts them to a processor chosen by the sponsor/school.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2911750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The Office for Child Nutrition determines which products are to be offered to the sponsors on a demand ordering basis for the upcoming school year</a:t>
            </a:r>
          </a:p>
          <a:p>
            <a:pPr marL="628650" lvl="1"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Remember that your goal is to use 105% of your PAL</a:t>
            </a:r>
          </a:p>
          <a:p>
            <a:pPr marL="457200" lvl="1" indent="0" rtl="0">
              <a:buFont typeface="Arial" panose="020B0604020202020204" pitchFamily="34" charset="0"/>
              <a:buNone/>
            </a:pPr>
            <a:endParaRPr lang="en-US" sz="1200" b="0" dirty="0">
              <a:solidFill>
                <a:schemeClr val="tx1"/>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The Office for Child Nutrition sets up the Demand Ordering Survey for the upcoming school year and makes the survey available to the schools. </a:t>
            </a:r>
            <a:r>
              <a:rPr lang="en-US" sz="1200" b="1" dirty="0">
                <a:solidFill>
                  <a:schemeClr val="tx1"/>
                </a:solidFill>
                <a:latin typeface="Arial" panose="020B0604020202020204" pitchFamily="34" charset="0"/>
                <a:cs typeface="Arial" panose="020B0604020202020204" pitchFamily="34" charset="0"/>
              </a:rPr>
              <a:t>When you submit your survey, you are committing to receiving these products. We are moving to a request driven system. In which, what you order is what you receive. If you do not include a certain item in your survey, it may not be available to order through out the year. </a:t>
            </a:r>
          </a:p>
          <a:p>
            <a:pPr marL="171450" lvl="0" indent="-171450" rtl="0">
              <a:buFont typeface="Arial" panose="020B0604020202020204" pitchFamily="34" charset="0"/>
              <a:buChar char="•"/>
            </a:pPr>
            <a:endParaRPr lang="en-US" sz="1200" b="1" dirty="0">
              <a:solidFill>
                <a:schemeClr val="tx1"/>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MOST IMPORTANTLY: IF YOU DO NOT COMPLETE THIS SURVEY THERE WILL BE NO USDA FOODS AVAILABLE FOR YOUR SCHOOL FOR THE 2018-2019 SCHOOL YEAR. </a:t>
            </a:r>
          </a:p>
          <a:p>
            <a:pPr marL="0" lvl="0" indent="0" rtl="0">
              <a:buFont typeface="Arial" panose="020B0604020202020204" pitchFamily="34" charset="0"/>
              <a:buNone/>
            </a:pPr>
            <a:endParaRPr lang="en-US" sz="1200" b="0" dirty="0">
              <a:solidFill>
                <a:schemeClr val="tx1"/>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Once the surveys are closed, the Office for Child Nutrition will tally the requests for each item by month to determine how much and when to have delivers made to the warehouses.</a:t>
            </a:r>
            <a:r>
              <a:rPr lang="en-US" sz="1200" b="1" dirty="0">
                <a:solidFill>
                  <a:schemeClr val="tx1"/>
                </a:solidFill>
                <a:latin typeface="Arial" panose="020B0604020202020204" pitchFamily="34" charset="0"/>
                <a:cs typeface="Arial" panose="020B0604020202020204" pitchFamily="34" charset="0"/>
              </a:rPr>
              <a:t> After the survey is closed and finalized we will let you know if some items will not be fulfilled because of low demand. </a:t>
            </a:r>
            <a:endParaRPr lang="en-US" sz="1200" b="0" dirty="0">
              <a:solidFill>
                <a:schemeClr val="tx1"/>
              </a:solidFill>
              <a:latin typeface="Arial" panose="020B0604020202020204" pitchFamily="34" charset="0"/>
              <a:cs typeface="Arial" panose="020B0604020202020204" pitchFamily="34" charset="0"/>
            </a:endParaRPr>
          </a:p>
          <a:p>
            <a:pPr marL="0" lvl="0" indent="0" rtl="0">
              <a:buFont typeface="Arial" panose="020B0604020202020204" pitchFamily="34" charset="0"/>
              <a:buNone/>
            </a:pPr>
            <a:endParaRPr lang="en-US" sz="12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2838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Prior to the monthly ordering process beginning for the upcoming school year, demand order items will be assigned to each sponsor by month using the quantity entered in the corresponding Demand Order Survey.</a:t>
            </a:r>
          </a:p>
          <a:p>
            <a:pPr marL="0" lvl="0" indent="0" rtl="0">
              <a:buFont typeface="Arial" panose="020B0604020202020204" pitchFamily="34" charset="0"/>
              <a:buNone/>
            </a:pPr>
            <a:endParaRPr lang="en-US" sz="1200" b="0" dirty="0">
              <a:solidFill>
                <a:schemeClr val="tx1"/>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As orders are opened each month, the sponsors will see the quantities of each demand order item entered into the survey under the Allocated column of the order form.  There also may be unclaimed surplus items available on an order form.</a:t>
            </a:r>
          </a:p>
          <a:p>
            <a:pPr marL="0" lvl="0" indent="0" rtl="0">
              <a:buFont typeface="Arial" panose="020B0604020202020204" pitchFamily="34" charset="0"/>
              <a:buNone/>
            </a:pPr>
            <a:endParaRPr lang="en-US" sz="1200" b="0" dirty="0">
              <a:solidFill>
                <a:schemeClr val="tx1"/>
              </a:solidFill>
              <a:latin typeface="Arial" panose="020B0604020202020204" pitchFamily="34" charset="0"/>
              <a:cs typeface="Arial" panose="020B0604020202020204" pitchFamily="34" charset="0"/>
            </a:endParaRPr>
          </a:p>
          <a:p>
            <a:pPr marL="171450" lvl="0"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Sponsors will complete their orders and food items will be shipped.  All demand ordered items must be ordered on the monthly order form at 100% of the quantity requested in the Demand Order Survey.</a:t>
            </a:r>
          </a:p>
          <a:p>
            <a:pPr marL="628650" lvl="1" indent="-171450" rtl="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For the demand ordering process only, once food items are ordered</a:t>
            </a:r>
            <a:r>
              <a:rPr lang="en-US" sz="1200" b="0" baseline="0" dirty="0">
                <a:solidFill>
                  <a:schemeClr val="tx1"/>
                </a:solidFill>
                <a:latin typeface="Arial" panose="020B0604020202020204" pitchFamily="34" charset="0"/>
                <a:cs typeface="Arial" panose="020B0604020202020204" pitchFamily="34" charset="0"/>
              </a:rPr>
              <a:t> and the order is finalized , schools must take the food items as requested on the demand survey.</a:t>
            </a:r>
          </a:p>
          <a:p>
            <a:pPr marL="628650" lvl="1" indent="-171450" rtl="0">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Note: </a:t>
            </a:r>
          </a:p>
          <a:p>
            <a:pPr marL="1085850" lvl="2" indent="-171450" rtl="0">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Shipping—</a:t>
            </a:r>
            <a:r>
              <a:rPr lang="en-US" sz="1200" b="0" baseline="0" dirty="0">
                <a:solidFill>
                  <a:schemeClr val="tx1"/>
                </a:solidFill>
                <a:latin typeface="Arial" panose="020B0604020202020204" pitchFamily="34" charset="0"/>
                <a:cs typeface="Arial" panose="020B0604020202020204" pitchFamily="34" charset="0"/>
              </a:rPr>
              <a:t>There will be an option to have food items delivered to multiple locations/sites. The school/sponsor will need to provide that information during the contract update period. </a:t>
            </a:r>
          </a:p>
          <a:p>
            <a:pPr marL="1085850" lvl="2" indent="-171450" rtl="0">
              <a:buFont typeface="Arial" panose="020B0604020202020204" pitchFamily="34" charset="0"/>
              <a:buChar char="•"/>
            </a:pPr>
            <a:r>
              <a:rPr lang="en-US" sz="1200" b="1" baseline="0" dirty="0">
                <a:solidFill>
                  <a:schemeClr val="tx1"/>
                </a:solidFill>
                <a:latin typeface="Arial" panose="020B0604020202020204" pitchFamily="34" charset="0"/>
                <a:cs typeface="Arial" panose="020B0604020202020204" pitchFamily="34" charset="0"/>
              </a:rPr>
              <a:t>Delivery—</a:t>
            </a:r>
            <a:r>
              <a:rPr lang="en-US" sz="1200" b="0" baseline="0" dirty="0">
                <a:solidFill>
                  <a:schemeClr val="tx1"/>
                </a:solidFill>
                <a:latin typeface="Arial" panose="020B0604020202020204" pitchFamily="34" charset="0"/>
                <a:cs typeface="Arial" panose="020B0604020202020204" pitchFamily="34" charset="0"/>
              </a:rPr>
              <a:t>Weekly deliveries are available for items being delivered through state contracted warehouses. </a:t>
            </a:r>
            <a:endParaRPr lang="en-US" sz="1200" b="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07798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Delivery dates are listed</a:t>
            </a:r>
          </a:p>
          <a:p>
            <a:r>
              <a:rPr lang="en-US" dirty="0"/>
              <a:t>Allocated is the amount that your agency preordered through the demand order survey.</a:t>
            </a:r>
          </a:p>
          <a:p>
            <a:r>
              <a:rPr lang="en-US" dirty="0"/>
              <a:t>If there is any unclaimed surplus it will show up</a:t>
            </a:r>
          </a:p>
          <a:p>
            <a:r>
              <a:rPr lang="en-US" dirty="0"/>
              <a:t>Please note that the 60 day column will no longer show next year. </a:t>
            </a:r>
          </a:p>
        </p:txBody>
      </p:sp>
      <p:sp>
        <p:nvSpPr>
          <p:cNvPr id="4" name="Slide Number Placeholder 3"/>
          <p:cNvSpPr>
            <a:spLocks noGrp="1"/>
          </p:cNvSpPr>
          <p:nvPr>
            <p:ph type="sldNum" sz="quarter" idx="10"/>
          </p:nvPr>
        </p:nvSpPr>
        <p:spPr/>
        <p:txBody>
          <a:bodyPr/>
          <a:lstStyle/>
          <a:p>
            <a:fld id="{62E366C7-1CE9-4F42-AE88-C4781F677C91}" type="slidenum">
              <a:rPr lang="en-US" smtClean="0"/>
              <a:t>30</a:t>
            </a:fld>
            <a:endParaRPr lang="en-US"/>
          </a:p>
        </p:txBody>
      </p:sp>
    </p:spTree>
    <p:extLst>
      <p:ext uri="{BB962C8B-B14F-4D97-AF65-F5344CB8AC3E}">
        <p14:creationId xmlns:p14="http://schemas.microsoft.com/office/powerpoint/2010/main" val="2278864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31</a:t>
            </a:fld>
            <a:endParaRPr lang="en-US"/>
          </a:p>
        </p:txBody>
      </p:sp>
    </p:spTree>
    <p:extLst>
      <p:ext uri="{BB962C8B-B14F-4D97-AF65-F5344CB8AC3E}">
        <p14:creationId xmlns:p14="http://schemas.microsoft.com/office/powerpoint/2010/main" val="2145410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4D4FB1E0-8026-4E86-8C83-D6567141E192}" type="slidenum">
              <a:rPr lang="en-US" altLang="en-US" smtClean="0"/>
              <a:pPr/>
              <a:t>32</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Let’s talk about delivery options and the cost associated with that option.</a:t>
            </a:r>
          </a:p>
        </p:txBody>
      </p:sp>
    </p:spTree>
    <p:extLst>
      <p:ext uri="{BB962C8B-B14F-4D97-AF65-F5344CB8AC3E}">
        <p14:creationId xmlns:p14="http://schemas.microsoft.com/office/powerpoint/2010/main" val="54636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Dual Mission</a:t>
            </a:r>
          </a:p>
          <a:p>
            <a:r>
              <a:rPr lang="en-US" dirty="0"/>
              <a:t>USDA purchases foods from farmers, ranchers, dairymen, and fishermen to enable them to earn a fair profit on their products and to support the American agricultural industry.</a:t>
            </a:r>
          </a:p>
          <a:p>
            <a:r>
              <a:rPr lang="en-US" dirty="0"/>
              <a:t>To improve the health and well-being of the population</a:t>
            </a:r>
          </a:p>
          <a:p>
            <a:endParaRPr lang="en-US" baseline="0" dirty="0"/>
          </a:p>
          <a:p>
            <a:r>
              <a:rPr lang="en-US" baseline="0" dirty="0"/>
              <a:t>The USDA food distribution program’s mission is to strengthen the Nation’s nutrition safety net by providing food and nutrition assistance to school children and families: and support American agriculture by distributing high quality, 100 % American-grown USDA foods.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a:t>
            </a:fld>
            <a:endParaRPr lang="en-US"/>
          </a:p>
        </p:txBody>
      </p:sp>
    </p:spTree>
    <p:extLst>
      <p:ext uri="{BB962C8B-B14F-4D97-AF65-F5344CB8AC3E}">
        <p14:creationId xmlns:p14="http://schemas.microsoft.com/office/powerpoint/2010/main" val="3843277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the next school</a:t>
            </a:r>
            <a:r>
              <a:rPr lang="en-US" baseline="0" dirty="0"/>
              <a:t> year: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33</a:t>
            </a:fld>
            <a:endParaRPr lang="en-US"/>
          </a:p>
        </p:txBody>
      </p:sp>
    </p:spTree>
    <p:extLst>
      <p:ext uri="{BB962C8B-B14F-4D97-AF65-F5344CB8AC3E}">
        <p14:creationId xmlns:p14="http://schemas.microsoft.com/office/powerpoint/2010/main" val="2140628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34</a:t>
            </a:fld>
            <a:endParaRPr lang="en-US"/>
          </a:p>
        </p:txBody>
      </p:sp>
    </p:spTree>
    <p:extLst>
      <p:ext uri="{BB962C8B-B14F-4D97-AF65-F5344CB8AC3E}">
        <p14:creationId xmlns:p14="http://schemas.microsoft.com/office/powerpoint/2010/main" val="2140628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3043527-8EAB-40B4-A534-3045E607F50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17480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hear the news? We’re now on Instagram! Check out our official account and follow us at </a:t>
            </a:r>
            <a:r>
              <a:rPr lang="en-US" sz="1200" u="none" strike="noStrike" kern="1200" dirty="0">
                <a:solidFill>
                  <a:schemeClr val="tx1"/>
                </a:solidFill>
                <a:effectLst/>
                <a:latin typeface="+mn-lt"/>
                <a:ea typeface="+mn-ea"/>
                <a:cs typeface="+mn-cs"/>
                <a:hlinkClick r:id="rId3"/>
              </a:rPr>
              <a:t>instagram.com/</a:t>
            </a:r>
            <a:r>
              <a:rPr lang="en-US" sz="1200" u="none" strike="noStrike" kern="1200" dirty="0" err="1">
                <a:solidFill>
                  <a:schemeClr val="tx1"/>
                </a:solidFill>
                <a:effectLst/>
                <a:latin typeface="+mn-lt"/>
                <a:ea typeface="+mn-ea"/>
                <a:cs typeface="+mn-cs"/>
                <a:hlinkClick r:id="rId3"/>
              </a:rPr>
              <a:t>OHEducation</a:t>
            </a:r>
            <a:r>
              <a:rPr lang="en-US" sz="1200" kern="1200" dirty="0">
                <a:solidFill>
                  <a:schemeClr val="tx1"/>
                </a:solidFill>
                <a:effectLst/>
                <a:latin typeface="+mn-lt"/>
                <a:ea typeface="+mn-ea"/>
                <a:cs typeface="+mn-cs"/>
              </a:rPr>
              <a:t>. There, you can keep up with top news and updates and, this fall, be on the lookout for fun connections with Ohio teachers in their classrooms.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also can stay up to date by following our other social media channels. In addition to Instagram, connect with us on </a:t>
            </a:r>
            <a:r>
              <a:rPr lang="en-US" sz="1200" u="none" strike="noStrike" kern="1200" dirty="0">
                <a:solidFill>
                  <a:schemeClr val="tx1"/>
                </a:solidFill>
                <a:effectLst/>
                <a:latin typeface="+mn-lt"/>
                <a:ea typeface="+mn-ea"/>
                <a:cs typeface="+mn-cs"/>
                <a:hlinkClick r:id="rId4"/>
              </a:rPr>
              <a:t>Facebook</a:t>
            </a:r>
            <a:r>
              <a:rPr lang="en-US" sz="1200"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hlinkClick r:id="rId5"/>
              </a:rPr>
              <a:t>Twitter</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6"/>
              </a:rPr>
              <a:t>YouTube</a:t>
            </a:r>
            <a:r>
              <a:rPr lang="en-US" sz="1200" kern="1200" dirty="0">
                <a:solidFill>
                  <a:schemeClr val="tx1"/>
                </a:solidFill>
                <a:effectLst/>
                <a:latin typeface="+mn-lt"/>
                <a:ea typeface="+mn-ea"/>
                <a:cs typeface="+mn-cs"/>
              </a:rPr>
              <a:t>. Our</a:t>
            </a:r>
            <a:r>
              <a:rPr lang="en-US" sz="1200" kern="1200" baseline="0" dirty="0">
                <a:solidFill>
                  <a:schemeClr val="tx1"/>
                </a:solidFill>
                <a:effectLst/>
                <a:latin typeface="+mn-lt"/>
                <a:ea typeface="+mn-ea"/>
                <a:cs typeface="+mn-cs"/>
              </a:rPr>
              <a:t> handles are on the slide. </a:t>
            </a: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Superintendent of Public Instruction Paolo </a:t>
            </a:r>
            <a:r>
              <a:rPr lang="en-US" sz="1200" kern="1200" dirty="0" err="1">
                <a:solidFill>
                  <a:schemeClr val="tx1"/>
                </a:solidFill>
                <a:effectLst/>
                <a:latin typeface="+mn-lt"/>
                <a:ea typeface="+mn-ea"/>
                <a:cs typeface="+mn-cs"/>
              </a:rPr>
              <a:t>DeMaria</a:t>
            </a:r>
            <a:r>
              <a:rPr lang="en-US" sz="1200" kern="1200" dirty="0">
                <a:solidFill>
                  <a:schemeClr val="tx1"/>
                </a:solidFill>
                <a:effectLst/>
                <a:latin typeface="+mn-lt"/>
                <a:ea typeface="+mn-ea"/>
                <a:cs typeface="+mn-cs"/>
              </a:rPr>
              <a:t> even has his own </a:t>
            </a:r>
            <a:r>
              <a:rPr lang="en-US" sz="1200" u="none" strike="noStrike" kern="1200" dirty="0">
                <a:solidFill>
                  <a:schemeClr val="tx1"/>
                </a:solidFill>
                <a:effectLst/>
                <a:latin typeface="+mn-lt"/>
                <a:ea typeface="+mn-ea"/>
                <a:cs typeface="+mn-cs"/>
                <a:hlinkClick r:id="rId7"/>
              </a:rPr>
              <a:t>Twitter</a:t>
            </a:r>
            <a:r>
              <a:rPr lang="en-US" sz="1200" kern="1200" dirty="0">
                <a:solidFill>
                  <a:schemeClr val="tx1"/>
                </a:solidFill>
                <a:effectLst/>
                <a:latin typeface="+mn-lt"/>
                <a:ea typeface="+mn-ea"/>
                <a:cs typeface="+mn-cs"/>
              </a:rPr>
              <a:t> account.</a:t>
            </a:r>
            <a:r>
              <a:rPr lang="en-US" sz="1200" kern="1200" baseline="0" dirty="0">
                <a:solidFill>
                  <a:schemeClr val="tx1"/>
                </a:solidFill>
                <a:effectLst/>
                <a:latin typeface="+mn-lt"/>
                <a:ea typeface="+mn-ea"/>
                <a:cs typeface="+mn-cs"/>
              </a:rPr>
              <a:t> Follow him @</a:t>
            </a:r>
            <a:r>
              <a:rPr lang="en-US" sz="1200" kern="1200" baseline="0" dirty="0" err="1">
                <a:solidFill>
                  <a:schemeClr val="tx1"/>
                </a:solidFill>
                <a:effectLst/>
                <a:latin typeface="+mn-lt"/>
                <a:ea typeface="+mn-ea"/>
                <a:cs typeface="+mn-cs"/>
              </a:rPr>
              <a:t>OHEducationSupt</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Get text updates delivered directly to your phone! Go to education.ohio.gov/text to subscribe.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36</a:t>
            </a:fld>
            <a:endParaRPr lang="en-US" dirty="0"/>
          </a:p>
        </p:txBody>
      </p:sp>
    </p:spTree>
    <p:extLst>
      <p:ext uri="{BB962C8B-B14F-4D97-AF65-F5344CB8AC3E}">
        <p14:creationId xmlns:p14="http://schemas.microsoft.com/office/powerpoint/2010/main" val="358724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baseline="0" dirty="0"/>
              <a:t>USDA foods can be used for any meal service that is operated under a nonprofit school food service account.</a:t>
            </a:r>
            <a:endParaRPr lang="en-US" altLang="en-US" sz="2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2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200" dirty="0"/>
              <a:t>Examples: School Breakfast Program, After School Care Snack Program, a la carte sales and meals and snacks in Residential Child Care Institutions</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4</a:t>
            </a:fld>
            <a:endParaRPr lang="en-US"/>
          </a:p>
        </p:txBody>
      </p:sp>
    </p:spTree>
    <p:extLst>
      <p:ext uri="{BB962C8B-B14F-4D97-AF65-F5344CB8AC3E}">
        <p14:creationId xmlns:p14="http://schemas.microsoft.com/office/powerpoint/2010/main" val="67979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receives entitlement dollars from the USDA, which is then distributed to schools as PAL (planned assistance level)</a:t>
            </a:r>
          </a:p>
          <a:p>
            <a:endParaRPr lang="en-US" dirty="0"/>
          </a:p>
          <a:p>
            <a:r>
              <a:rPr lang="en-US" dirty="0"/>
              <a:t>However CATS is slightly outdated, it still appears as Entitlement through out the system. We want to make sure we are all using the correct terminology and CATS will catch to us!</a:t>
            </a:r>
          </a:p>
        </p:txBody>
      </p:sp>
      <p:sp>
        <p:nvSpPr>
          <p:cNvPr id="4" name="Slide Number Placeholder 3"/>
          <p:cNvSpPr>
            <a:spLocks noGrp="1"/>
          </p:cNvSpPr>
          <p:nvPr>
            <p:ph type="sldNum" sz="quarter" idx="10"/>
          </p:nvPr>
        </p:nvSpPr>
        <p:spPr/>
        <p:txBody>
          <a:bodyPr/>
          <a:lstStyle/>
          <a:p>
            <a:fld id="{62E366C7-1CE9-4F42-AE88-C4781F677C91}" type="slidenum">
              <a:rPr lang="en-US" smtClean="0"/>
              <a:t>5</a:t>
            </a:fld>
            <a:endParaRPr lang="en-US"/>
          </a:p>
        </p:txBody>
      </p:sp>
    </p:spTree>
    <p:extLst>
      <p:ext uri="{BB962C8B-B14F-4D97-AF65-F5344CB8AC3E}">
        <p14:creationId xmlns:p14="http://schemas.microsoft.com/office/powerpoint/2010/main" val="29584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46B95D68-E721-43A5-987D-9D2DEA45D5DA}" type="slidenum">
              <a:rPr lang="en-US" altLang="en-US" smtClean="0"/>
              <a:pPr/>
              <a:t>6</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a:solidFill>
                  <a:schemeClr val="tx1"/>
                </a:solidFill>
                <a:latin typeface="+mn-lt"/>
                <a:ea typeface="+mn-ea"/>
                <a:cs typeface="+mn-cs"/>
              </a:rPr>
              <a:t>So how much money or Planned Assistance dollars does your school get to spend on USDA foods?</a:t>
            </a:r>
          </a:p>
          <a:p>
            <a:r>
              <a:rPr lang="en-US" sz="1200" b="1" i="0" u="none" strike="noStrike" kern="1200" baseline="0" dirty="0">
                <a:solidFill>
                  <a:schemeClr val="tx1"/>
                </a:solidFill>
                <a:latin typeface="+mn-lt"/>
                <a:ea typeface="+mn-ea"/>
                <a:cs typeface="+mn-cs"/>
              </a:rPr>
              <a:t>Planned Assistance Level Dollars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dollar amount for each school district is calculated by multiplying the total number of lunches served in the prior year by the USDA entitlement rate (meal rate established by the USDA).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entitlement rate established by the United States Department of Agriculture (USDA) is currently 33 cents, per lunch under the National School Lunch Program for this School Year, 2017-2018. </a:t>
            </a: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NOTE: Once a sponsor has received USDA foods equal to or greater than their annual allotment, only unclaimed surplus foods will be offered for the balance of the program year.</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97498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A57510AB-1D70-4EC8-9410-2E4FCE4DD612}" type="slidenum">
              <a:rPr lang="en-US" altLang="en-US" smtClean="0"/>
              <a:pPr/>
              <a:t>7</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505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So, how much USDA Foods should</a:t>
            </a:r>
            <a:r>
              <a:rPr lang="en-US" b="1" baseline="0" dirty="0">
                <a:latin typeface="Arial" panose="020B0604020202020204" pitchFamily="34" charset="0"/>
                <a:cs typeface="Arial" panose="020B0604020202020204" pitchFamily="34" charset="0"/>
              </a:rPr>
              <a:t> you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The 20% Rule:</a:t>
            </a:r>
            <a:r>
              <a:rPr lang="en-US" b="1"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According to the USDA, USDA Foods are expected to account for about 20% of the annual </a:t>
            </a:r>
            <a:r>
              <a:rPr lang="en-US" b="1" dirty="0">
                <a:latin typeface="Arial" panose="020B0604020202020204" pitchFamily="34" charset="0"/>
                <a:cs typeface="Arial" panose="020B0604020202020204" pitchFamily="34" charset="0"/>
              </a:rPr>
              <a:t>lunch</a:t>
            </a:r>
            <a:r>
              <a:rPr lang="en-US" dirty="0">
                <a:latin typeface="Arial" panose="020B0604020202020204" pitchFamily="34" charset="0"/>
                <a:cs typeface="Arial" panose="020B0604020202020204" pitchFamily="34" charset="0"/>
              </a:rPr>
              <a:t> food budget of each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Divide-by-nine</a:t>
            </a:r>
            <a:r>
              <a:rPr lang="en-US" b="1" baseline="0" dirty="0">
                <a:latin typeface="Arial" panose="020B0604020202020204" pitchFamily="34" charset="0"/>
                <a:cs typeface="Arial" panose="020B0604020202020204" pitchFamily="34" charset="0"/>
              </a:rPr>
              <a:t> approach:</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Since schools receive nine USDA Foods ordering periods in a school year, they may choose to apply the divide by nine rule,</a:t>
            </a:r>
            <a:r>
              <a:rPr lang="en-US" baseline="0" dirty="0">
                <a:latin typeface="Arial" panose="020B0604020202020204" pitchFamily="34" charset="0"/>
                <a:cs typeface="Arial" panose="020B0604020202020204" pitchFamily="34" charset="0"/>
              </a:rPr>
              <a:t> This is essentially taking the total amount of PAL dollars for the year and dividing it by 9, so </a:t>
            </a:r>
            <a:r>
              <a:rPr lang="en-US" dirty="0">
                <a:latin typeface="Arial" panose="020B0604020202020204" pitchFamily="34" charset="0"/>
                <a:cs typeface="Arial" panose="020B0604020202020204" pitchFamily="34" charset="0"/>
              </a:rPr>
              <a:t>about 1/9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their</a:t>
            </a:r>
            <a:r>
              <a:rPr lang="en-US" baseline="0" dirty="0">
                <a:latin typeface="Arial" panose="020B0604020202020204" pitchFamily="34" charset="0"/>
                <a:cs typeface="Arial" panose="020B0604020202020204" pitchFamily="34" charset="0"/>
              </a:rPr>
              <a:t> PAL is used for each monthly order. This ensures that you use all </a:t>
            </a:r>
            <a:r>
              <a:rPr lang="en-US" b="0" baseline="0" dirty="0">
                <a:latin typeface="Arial" panose="020B0604020202020204" pitchFamily="34" charset="0"/>
                <a:cs typeface="Arial" panose="020B0604020202020204" pitchFamily="34" charset="0"/>
              </a:rPr>
              <a:t>your PAL </a:t>
            </a:r>
            <a:r>
              <a:rPr lang="en-US" baseline="0" dirty="0">
                <a:latin typeface="Arial" panose="020B0604020202020204" pitchFamily="34" charset="0"/>
                <a:cs typeface="Arial" panose="020B0604020202020204" pitchFamily="34" charset="0"/>
              </a:rPr>
              <a:t>to your benefit.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This should be used as a guide, if money is transferred or diverted for other food purchases (Direct diversion or USDA DOD Fresh) that PAL should not be used in the calculation.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Your goal should be to use 105% of </a:t>
            </a:r>
            <a:r>
              <a:rPr lang="en-US" b="0" baseline="0" dirty="0">
                <a:latin typeface="Arial" panose="020B0604020202020204" pitchFamily="34" charset="0"/>
                <a:cs typeface="Arial" panose="020B0604020202020204" pitchFamily="34" charset="0"/>
              </a:rPr>
              <a:t>PAL</a:t>
            </a:r>
            <a:r>
              <a:rPr lang="en-US" b="1" baseline="0"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by the end of the school year. For planning, we strongly suggest having 70% spent by January.</a:t>
            </a:r>
            <a:endParaRPr lang="en-US" dirty="0">
              <a:latin typeface="Arial" panose="020B0604020202020204" pitchFamily="34" charset="0"/>
              <a:cs typeface="Arial" panose="020B0604020202020204" pitchFamily="34" charset="0"/>
            </a:endParaRPr>
          </a:p>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B12D4908-2839-4DE7-841E-57389AA8E84E}" type="slidenum">
              <a:rPr lang="en-US" altLang="en-US" smtClean="0"/>
              <a:pPr/>
              <a:t>8</a:t>
            </a:fld>
            <a:endParaRPr lang="en-US" altLang="en-US"/>
          </a:p>
        </p:txBody>
      </p:sp>
    </p:spTree>
    <p:extLst>
      <p:ext uri="{BB962C8B-B14F-4D97-AF65-F5344CB8AC3E}">
        <p14:creationId xmlns:p14="http://schemas.microsoft.com/office/powerpoint/2010/main" val="250428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Demand Ordering? </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8989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a:t>Click to edit Master title style</a:t>
            </a:r>
          </a:p>
        </p:txBody>
      </p:sp>
      <p:sp>
        <p:nvSpPr>
          <p:cNvPr id="3" name="Content Placeholder 2"/>
          <p:cNvSpPr>
            <a:spLocks noGrp="1"/>
          </p:cNvSpPr>
          <p:nvPr>
            <p:ph idx="1"/>
          </p:nvPr>
        </p:nvSpPr>
        <p:spPr>
          <a:xfrm>
            <a:off x="457200" y="1057644"/>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r>
              <a:rPr lang="en-US"/>
              <a:t>11/03/2014</a:t>
            </a:r>
          </a:p>
        </p:txBody>
      </p:sp>
      <p:sp>
        <p:nvSpPr>
          <p:cNvPr id="6" name="Rectangle 1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DRAFT, ODE, Office for Child Nutrition</a:t>
            </a:r>
          </a:p>
        </p:txBody>
      </p:sp>
      <p:sp>
        <p:nvSpPr>
          <p:cNvPr id="7" name="Rectangle 1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56092D9A-A927-441D-8419-F31B687C8638}" type="slidenum">
              <a:rPr lang="en-US"/>
              <a:pPr>
                <a:defRPr/>
              </a:pPr>
              <a:t>‹#›</a:t>
            </a:fld>
            <a:endParaRPr lang="en-US" dirty="0"/>
          </a:p>
        </p:txBody>
      </p:sp>
    </p:spTree>
    <p:extLst>
      <p:ext uri="{BB962C8B-B14F-4D97-AF65-F5344CB8AC3E}">
        <p14:creationId xmlns:p14="http://schemas.microsoft.com/office/powerpoint/2010/main" val="55700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r>
              <a:rPr lang="en-US"/>
              <a:t>11/03/2014</a:t>
            </a:r>
          </a:p>
        </p:txBody>
      </p:sp>
      <p:sp>
        <p:nvSpPr>
          <p:cNvPr id="4" name="Rectangle 1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DRAFT, ODE, Office for Child Nutrition</a:t>
            </a:r>
          </a:p>
        </p:txBody>
      </p:sp>
      <p:sp>
        <p:nvSpPr>
          <p:cNvPr id="5" name="Rectangle 1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78D6970D-85AA-4C6F-91DC-C39450258387}" type="slidenum">
              <a:rPr lang="en-US"/>
              <a:pPr>
                <a:defRPr/>
              </a:pPr>
              <a:t>‹#›</a:t>
            </a:fld>
            <a:endParaRPr lang="en-US" dirty="0"/>
          </a:p>
        </p:txBody>
      </p:sp>
    </p:spTree>
    <p:extLst>
      <p:ext uri="{BB962C8B-B14F-4D97-AF65-F5344CB8AC3E}">
        <p14:creationId xmlns:p14="http://schemas.microsoft.com/office/powerpoint/2010/main" val="349959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r>
              <a:rPr lang="en-US"/>
              <a:t>11/03/2014</a:t>
            </a:r>
          </a:p>
        </p:txBody>
      </p:sp>
      <p:sp>
        <p:nvSpPr>
          <p:cNvPr id="3" name="Rectangle 1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t>DRAFT, ODE, Office for Child Nutrition</a:t>
            </a:r>
          </a:p>
        </p:txBody>
      </p:sp>
      <p:sp>
        <p:nvSpPr>
          <p:cNvPr id="4" name="Rectangle 1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0F2F91A9-3B65-454A-B328-6AF6468EA7D5}" type="slidenum">
              <a:rPr lang="en-US"/>
              <a:pPr>
                <a:defRPr/>
              </a:pPr>
              <a:t>‹#›</a:t>
            </a:fld>
            <a:endParaRPr lang="en-US" dirty="0"/>
          </a:p>
        </p:txBody>
      </p:sp>
    </p:spTree>
    <p:extLst>
      <p:ext uri="{BB962C8B-B14F-4D97-AF65-F5344CB8AC3E}">
        <p14:creationId xmlns:p14="http://schemas.microsoft.com/office/powerpoint/2010/main" val="390580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a:t>Click to edit Master title style</a:t>
            </a:r>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extLst>
      <p:ext uri="{BB962C8B-B14F-4D97-AF65-F5344CB8AC3E}">
        <p14:creationId xmlns:p14="http://schemas.microsoft.com/office/powerpoint/2010/main" val="87947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057644"/>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extLst>
      <p:ext uri="{BB962C8B-B14F-4D97-AF65-F5344CB8AC3E}">
        <p14:creationId xmlns:p14="http://schemas.microsoft.com/office/powerpoint/2010/main" val="2892315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8091466"/>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education.ohio.gov/Topics/Other-Resources/Food-and-Nutrition/CATS-Commodities-Allocation-Tracking-Syste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077" y="5389781"/>
            <a:ext cx="8610533" cy="430887"/>
          </a:xfrm>
        </p:spPr>
        <p:txBody>
          <a:bodyPr/>
          <a:lstStyle/>
          <a:p>
            <a:r>
              <a:rPr lang="en-US" sz="2800" dirty="0"/>
              <a:t>USDA Foods Program 101: Program Basics</a:t>
            </a:r>
          </a:p>
        </p:txBody>
      </p:sp>
      <p:sp>
        <p:nvSpPr>
          <p:cNvPr id="3" name="Subtitle 2"/>
          <p:cNvSpPr>
            <a:spLocks noGrp="1"/>
          </p:cNvSpPr>
          <p:nvPr>
            <p:ph type="subTitle" idx="1"/>
          </p:nvPr>
        </p:nvSpPr>
        <p:spPr>
          <a:xfrm>
            <a:off x="406467" y="5778722"/>
            <a:ext cx="6400800" cy="800219"/>
          </a:xfrm>
        </p:spPr>
        <p:txBody>
          <a:bodyPr/>
          <a:lstStyle/>
          <a:p>
            <a:r>
              <a:rPr lang="en-US" b="1" dirty="0"/>
              <a:t>Christine Farmer and Holly Prater</a:t>
            </a:r>
          </a:p>
          <a:p>
            <a:pPr>
              <a:spcBef>
                <a:spcPts val="0"/>
              </a:spcBef>
            </a:pPr>
            <a:r>
              <a:rPr lang="en-US" sz="2400" dirty="0"/>
              <a:t>Office for Child Nutrition – March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7748" y="1254579"/>
            <a:ext cx="4054929" cy="4142014"/>
          </a:xfrm>
        </p:spPr>
        <p:txBody>
          <a:bodyPr/>
          <a:lstStyle/>
          <a:p>
            <a:pPr marL="0" indent="0" algn="ctr">
              <a:buNone/>
            </a:pPr>
            <a:r>
              <a:rPr lang="en-US" sz="6600" b="1" dirty="0"/>
              <a:t>What is Demand Ordering?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574" y="898071"/>
            <a:ext cx="2638446" cy="3908810"/>
          </a:xfrm>
          <a:prstGeom prst="rect">
            <a:avLst/>
          </a:prstGeom>
          <a:noFill/>
          <a:ln>
            <a:noFill/>
          </a:ln>
        </p:spPr>
      </p:pic>
    </p:spTree>
    <p:extLst>
      <p:ext uri="{BB962C8B-B14F-4D97-AF65-F5344CB8AC3E}">
        <p14:creationId xmlns:p14="http://schemas.microsoft.com/office/powerpoint/2010/main" val="132073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7434" b="12131"/>
          <a:stretch/>
        </p:blipFill>
        <p:spPr>
          <a:xfrm>
            <a:off x="85205" y="1143000"/>
            <a:ext cx="4312920" cy="3908810"/>
          </a:xfrm>
          <a:prstGeom prst="rect">
            <a:avLst/>
          </a:prstGeom>
          <a:ln>
            <a:noFill/>
          </a:ln>
          <a:effectLst>
            <a:softEdge rad="112500"/>
          </a:effectLst>
        </p:spPr>
      </p:pic>
      <p:sp>
        <p:nvSpPr>
          <p:cNvPr id="5" name="Content Placeholder 4"/>
          <p:cNvSpPr>
            <a:spLocks noGrp="1"/>
          </p:cNvSpPr>
          <p:nvPr>
            <p:ph idx="1"/>
          </p:nvPr>
        </p:nvSpPr>
        <p:spPr>
          <a:xfrm>
            <a:off x="4398125" y="670560"/>
            <a:ext cx="4267200" cy="2438820"/>
          </a:xfrm>
        </p:spPr>
        <p:txBody>
          <a:bodyPr/>
          <a:lstStyle/>
          <a:p>
            <a:pPr marL="0" indent="0" algn="ctr">
              <a:spcBef>
                <a:spcPts val="0"/>
              </a:spcBef>
              <a:buNone/>
            </a:pPr>
            <a:r>
              <a:rPr lang="en-US" sz="4200" dirty="0"/>
              <a:t>Allows schools to </a:t>
            </a:r>
          </a:p>
          <a:p>
            <a:pPr marL="0" indent="0" algn="ctr">
              <a:spcBef>
                <a:spcPts val="0"/>
              </a:spcBef>
              <a:buNone/>
            </a:pPr>
            <a:r>
              <a:rPr lang="en-US" sz="4200" dirty="0"/>
              <a:t>pre-order USDA Foods before the school year begins and to plan their usage during the school year.</a:t>
            </a:r>
          </a:p>
        </p:txBody>
      </p:sp>
    </p:spTree>
    <p:extLst>
      <p:ext uri="{BB962C8B-B14F-4D97-AF65-F5344CB8AC3E}">
        <p14:creationId xmlns:p14="http://schemas.microsoft.com/office/powerpoint/2010/main" val="136393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322"/>
            <a:ext cx="8229600" cy="646331"/>
          </a:xfrm>
        </p:spPr>
        <p:txBody>
          <a:bodyPr/>
          <a:lstStyle/>
          <a:p>
            <a:pPr algn="ctr"/>
            <a:r>
              <a:rPr lang="en-US" dirty="0"/>
              <a:t>Objectives of Demand Ordering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9437509"/>
              </p:ext>
            </p:extLst>
          </p:nvPr>
        </p:nvGraphicFramePr>
        <p:xfrm>
          <a:off x="271605" y="1262130"/>
          <a:ext cx="8582684" cy="4919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67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0D8B-F26C-4A3E-8407-4EC4E7A7C31B}"/>
              </a:ext>
            </a:extLst>
          </p:cNvPr>
          <p:cNvSpPr>
            <a:spLocks noGrp="1"/>
          </p:cNvSpPr>
          <p:nvPr>
            <p:ph type="title"/>
          </p:nvPr>
        </p:nvSpPr>
        <p:spPr/>
        <p:txBody>
          <a:bodyPr/>
          <a:lstStyle/>
          <a:p>
            <a:r>
              <a:rPr lang="en-US" dirty="0"/>
              <a:t>Monthly Order</a:t>
            </a:r>
          </a:p>
        </p:txBody>
      </p:sp>
      <p:pic>
        <p:nvPicPr>
          <p:cNvPr id="5" name="Content Placeholder 4">
            <a:extLst>
              <a:ext uri="{FF2B5EF4-FFF2-40B4-BE49-F238E27FC236}">
                <a16:creationId xmlns:a16="http://schemas.microsoft.com/office/drawing/2014/main" id="{8BB3DC90-8117-40AF-9204-BA0249BF6B16}"/>
              </a:ext>
            </a:extLst>
          </p:cNvPr>
          <p:cNvPicPr>
            <a:picLocks noGrp="1" noChangeAspect="1"/>
          </p:cNvPicPr>
          <p:nvPr>
            <p:ph idx="1"/>
          </p:nvPr>
        </p:nvPicPr>
        <p:blipFill>
          <a:blip r:embed="rId3"/>
          <a:stretch>
            <a:fillRect/>
          </a:stretch>
        </p:blipFill>
        <p:spPr>
          <a:xfrm>
            <a:off x="1847117" y="1103531"/>
            <a:ext cx="5151934" cy="5257584"/>
          </a:xfrm>
        </p:spPr>
      </p:pic>
    </p:spTree>
    <p:extLst>
      <p:ext uri="{BB962C8B-B14F-4D97-AF65-F5344CB8AC3E}">
        <p14:creationId xmlns:p14="http://schemas.microsoft.com/office/powerpoint/2010/main" val="214148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8" y="590473"/>
            <a:ext cx="8908610" cy="1292662"/>
          </a:xfrm>
        </p:spPr>
        <p:txBody>
          <a:bodyPr/>
          <a:lstStyle/>
          <a:p>
            <a:r>
              <a:rPr lang="en-US" dirty="0"/>
              <a:t>Charges Associated with Demand Ordering</a:t>
            </a:r>
          </a:p>
        </p:txBody>
      </p:sp>
      <p:sp>
        <p:nvSpPr>
          <p:cNvPr id="3" name="Content Placeholder 2"/>
          <p:cNvSpPr>
            <a:spLocks noGrp="1"/>
          </p:cNvSpPr>
          <p:nvPr>
            <p:ph idx="1"/>
          </p:nvPr>
        </p:nvSpPr>
        <p:spPr>
          <a:xfrm>
            <a:off x="409074" y="2266950"/>
            <a:ext cx="8103351" cy="3628524"/>
          </a:xfrm>
        </p:spPr>
        <p:txBody>
          <a:bodyPr/>
          <a:lstStyle/>
          <a:p>
            <a:pPr>
              <a:spcBef>
                <a:spcPct val="0"/>
              </a:spcBef>
            </a:pPr>
            <a:r>
              <a:rPr lang="en-US" altLang="en-US" dirty="0">
                <a:latin typeface="Arial" panose="020B0604020202020204" pitchFamily="34" charset="0"/>
                <a:cs typeface="Arial" panose="020B0604020202020204" pitchFamily="34" charset="0"/>
              </a:rPr>
              <a:t>The “Entitlement Value” of a USDA Food item is charged against your PAL balance.</a:t>
            </a:r>
          </a:p>
          <a:p>
            <a:pPr marL="0" indent="0">
              <a:spcBef>
                <a:spcPct val="0"/>
              </a:spcBef>
              <a:buNone/>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11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Natasha.Ewing\AppData\Local\Microsoft\Windows\Temporary Internet Files\Content.IE5\C19A27I7\MP9004424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244" y="1847017"/>
            <a:ext cx="4718953" cy="33044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588" y="370037"/>
            <a:ext cx="8908610" cy="1292662"/>
          </a:xfrm>
        </p:spPr>
        <p:txBody>
          <a:bodyPr/>
          <a:lstStyle/>
          <a:p>
            <a:r>
              <a:rPr lang="en-US" dirty="0"/>
              <a:t>Demand Ordering Unclaimed Surplus</a:t>
            </a:r>
          </a:p>
        </p:txBody>
      </p:sp>
      <p:sp>
        <p:nvSpPr>
          <p:cNvPr id="3" name="Content Placeholder 2"/>
          <p:cNvSpPr>
            <a:spLocks noGrp="1"/>
          </p:cNvSpPr>
          <p:nvPr>
            <p:ph idx="1"/>
          </p:nvPr>
        </p:nvSpPr>
        <p:spPr>
          <a:xfrm>
            <a:off x="620070" y="2380374"/>
            <a:ext cx="3669175" cy="3124431"/>
          </a:xfrm>
        </p:spPr>
        <p:txBody>
          <a:bodyPr/>
          <a:lstStyle/>
          <a:p>
            <a:pPr marL="0" indent="0" algn="ctr">
              <a:spcBef>
                <a:spcPct val="0"/>
              </a:spcBef>
              <a:buNone/>
            </a:pPr>
            <a:r>
              <a:rPr lang="en-US" altLang="en-US" dirty="0">
                <a:latin typeface="Arial" panose="020B0604020202020204" pitchFamily="34" charset="0"/>
                <a:cs typeface="Arial" panose="020B0604020202020204" pitchFamily="34" charset="0"/>
              </a:rPr>
              <a:t>Unclaimed surplus items do not draw down your PAL dollars. </a:t>
            </a:r>
            <a:br>
              <a:rPr lang="en-US" altLang="en-US" sz="3600" dirty="0">
                <a:latin typeface="Arial" panose="020B0604020202020204" pitchFamily="34" charset="0"/>
                <a:cs typeface="Arial" panose="020B0604020202020204" pitchFamily="34" charset="0"/>
              </a:rPr>
            </a:br>
            <a:endParaRPr lang="en-US"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19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199" y="1524000"/>
            <a:ext cx="4525317" cy="3527810"/>
          </a:xfrm>
        </p:spPr>
        <p:txBody>
          <a:bodyPr/>
          <a:lstStyle/>
          <a:p>
            <a:pPr marL="0" indent="0" algn="ctr">
              <a:buNone/>
            </a:pPr>
            <a:r>
              <a:rPr lang="en-US" sz="6600" b="1" dirty="0"/>
              <a:t>What is Direct Diversion?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32" y="1143000"/>
            <a:ext cx="2638446" cy="3908810"/>
          </a:xfrm>
          <a:prstGeom prst="rect">
            <a:avLst/>
          </a:prstGeom>
          <a:noFill/>
          <a:ln>
            <a:noFill/>
          </a:ln>
        </p:spPr>
      </p:pic>
    </p:spTree>
    <p:extLst>
      <p:ext uri="{BB962C8B-B14F-4D97-AF65-F5344CB8AC3E}">
        <p14:creationId xmlns:p14="http://schemas.microsoft.com/office/powerpoint/2010/main" val="296207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7434" b="12131"/>
          <a:stretch/>
        </p:blipFill>
        <p:spPr>
          <a:xfrm>
            <a:off x="304800" y="1143000"/>
            <a:ext cx="4312920" cy="3908810"/>
          </a:xfrm>
          <a:prstGeom prst="rect">
            <a:avLst/>
          </a:prstGeom>
          <a:ln>
            <a:noFill/>
          </a:ln>
          <a:effectLst>
            <a:softEdge rad="112500"/>
          </a:effectLst>
        </p:spPr>
      </p:pic>
      <p:sp>
        <p:nvSpPr>
          <p:cNvPr id="5" name="Content Placeholder 4"/>
          <p:cNvSpPr>
            <a:spLocks noGrp="1"/>
          </p:cNvSpPr>
          <p:nvPr>
            <p:ph idx="1"/>
          </p:nvPr>
        </p:nvSpPr>
        <p:spPr>
          <a:xfrm>
            <a:off x="4617719" y="914400"/>
            <a:ext cx="4051633" cy="3228921"/>
          </a:xfrm>
        </p:spPr>
        <p:txBody>
          <a:bodyPr/>
          <a:lstStyle/>
          <a:p>
            <a:pPr marL="0" indent="0" algn="ctr">
              <a:spcBef>
                <a:spcPts val="0"/>
              </a:spcBef>
              <a:buNone/>
            </a:pPr>
            <a:r>
              <a:rPr lang="en-US" sz="4200" dirty="0"/>
              <a:t>Direct diversion allows a sponsor to request raw USDA Foods to a processor for further processing.</a:t>
            </a:r>
          </a:p>
        </p:txBody>
      </p:sp>
    </p:spTree>
    <p:extLst>
      <p:ext uri="{BB962C8B-B14F-4D97-AF65-F5344CB8AC3E}">
        <p14:creationId xmlns:p14="http://schemas.microsoft.com/office/powerpoint/2010/main" val="277011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436" y="266700"/>
            <a:ext cx="8680496" cy="857250"/>
          </a:xfrm>
        </p:spPr>
        <p:txBody>
          <a:bodyPr/>
          <a:lstStyle/>
          <a:p>
            <a:pPr eaLnBrk="1" hangingPunct="1"/>
            <a:r>
              <a:rPr lang="en-US" altLang="en-US" dirty="0"/>
              <a:t>Benefits of Direct Diversion </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42828131"/>
              </p:ext>
            </p:extLst>
          </p:nvPr>
        </p:nvGraphicFramePr>
        <p:xfrm>
          <a:off x="0" y="976184"/>
          <a:ext cx="9144000" cy="5375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29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199" y="1143000"/>
            <a:ext cx="5470145" cy="4861193"/>
          </a:xfrm>
        </p:spPr>
        <p:txBody>
          <a:bodyPr/>
          <a:lstStyle/>
          <a:p>
            <a:pPr marL="0" indent="0" algn="ctr">
              <a:buNone/>
            </a:pPr>
            <a:r>
              <a:rPr lang="en-US" sz="5000" b="1" dirty="0"/>
              <a:t>What is the USDA Department of Defense Fresh Fruit and Vegetable Program?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345" y="944697"/>
            <a:ext cx="2638446" cy="3908810"/>
          </a:xfrm>
          <a:prstGeom prst="rect">
            <a:avLst/>
          </a:prstGeom>
          <a:noFill/>
          <a:ln>
            <a:noFill/>
          </a:ln>
        </p:spPr>
      </p:pic>
    </p:spTree>
    <p:extLst>
      <p:ext uri="{BB962C8B-B14F-4D97-AF65-F5344CB8AC3E}">
        <p14:creationId xmlns:p14="http://schemas.microsoft.com/office/powerpoint/2010/main" val="408452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3722391"/>
              </p:ext>
            </p:extLst>
          </p:nvPr>
        </p:nvGraphicFramePr>
        <p:xfrm>
          <a:off x="208341" y="-185203"/>
          <a:ext cx="8796759" cy="6528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306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11479" y="322689"/>
            <a:ext cx="8435065" cy="1477328"/>
          </a:xfrm>
        </p:spPr>
        <p:txBody>
          <a:bodyPr/>
          <a:lstStyle/>
          <a:p>
            <a:pPr lvl="0"/>
            <a:r>
              <a:rPr lang="en-US" altLang="en-US" sz="3200" b="1" dirty="0"/>
              <a:t>The USDA Department of Defense Fresh Fruit and Vegetable Program (USDA DoD Fresh Program)</a:t>
            </a:r>
            <a:endParaRPr lang="en-US" altLang="en-US" sz="3200" dirty="0"/>
          </a:p>
        </p:txBody>
      </p:sp>
      <p:sp>
        <p:nvSpPr>
          <p:cNvPr id="20483" name="Rectangle 3"/>
          <p:cNvSpPr>
            <a:spLocks noGrp="1" noChangeArrowheads="1"/>
          </p:cNvSpPr>
          <p:nvPr>
            <p:ph idx="1"/>
          </p:nvPr>
        </p:nvSpPr>
        <p:spPr>
          <a:xfrm>
            <a:off x="526297" y="2261680"/>
            <a:ext cx="8229600" cy="1108100"/>
          </a:xfrm>
        </p:spPr>
        <p:txBody>
          <a:bodyPr/>
          <a:lstStyle/>
          <a:p>
            <a:pPr marL="0" indent="0" algn="ctr">
              <a:buNone/>
              <a:tabLst>
                <a:tab pos="5137150" algn="l"/>
              </a:tabLst>
              <a:defRPr/>
            </a:pPr>
            <a:r>
              <a:rPr lang="en-US" dirty="0"/>
              <a:t>Provides the opportunity to allocate PAL dollars for ordering fresh fruit and vegetables.</a:t>
            </a:r>
            <a:endParaRPr lang="en-US" altLang="en-US" dirty="0"/>
          </a:p>
          <a:p>
            <a:pPr marL="895350" lvl="1" indent="-438150" eaLnBrk="1" hangingPunct="1">
              <a:buFont typeface="Wingdings" pitchFamily="2" charset="2"/>
              <a:buNone/>
              <a:tabLst>
                <a:tab pos="5137150" algn="l"/>
              </a:tabLst>
              <a:defRPr/>
            </a:pPr>
            <a:endParaRPr lang="en-US" altLang="en-US" dirty="0">
              <a:solidFill>
                <a:srgbClr val="000066"/>
              </a:solidFill>
            </a:endParaRPr>
          </a:p>
          <a:p>
            <a:pPr marL="895350" lvl="1" indent="-438150" eaLnBrk="1" hangingPunct="1">
              <a:tabLst>
                <a:tab pos="5137150" algn="l"/>
              </a:tabLst>
              <a:defRPr/>
            </a:pPr>
            <a:endParaRPr lang="en-US" altLang="en-US" dirty="0">
              <a:solidFill>
                <a:srgbClr val="000066"/>
              </a:solidFill>
            </a:endParaRPr>
          </a:p>
        </p:txBody>
      </p:sp>
      <p:pic>
        <p:nvPicPr>
          <p:cNvPr id="1026" name="Picture 2" descr="C:\Users\Natasha.Ewing\AppData\Local\Microsoft\Windows\Temporary Internet Files\Content.IE5\C9KX9CJW\fru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686" y="3591621"/>
            <a:ext cx="6470248" cy="237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6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BD34-63EE-49BA-A50C-44CEDB6F59E6}"/>
              </a:ext>
            </a:extLst>
          </p:cNvPr>
          <p:cNvSpPr>
            <a:spLocks noGrp="1"/>
          </p:cNvSpPr>
          <p:nvPr>
            <p:ph type="title"/>
          </p:nvPr>
        </p:nvSpPr>
        <p:spPr>
          <a:xfrm>
            <a:off x="457200" y="457200"/>
            <a:ext cx="8229600" cy="1292662"/>
          </a:xfrm>
        </p:spPr>
        <p:txBody>
          <a:bodyPr/>
          <a:lstStyle/>
          <a:p>
            <a:r>
              <a:rPr lang="en-US" dirty="0"/>
              <a:t>Benefits of the USDA DoD Fresh Fruit and Vegetable Program</a:t>
            </a:r>
          </a:p>
        </p:txBody>
      </p:sp>
      <p:sp>
        <p:nvSpPr>
          <p:cNvPr id="3" name="Content Placeholder 2">
            <a:extLst>
              <a:ext uri="{FF2B5EF4-FFF2-40B4-BE49-F238E27FC236}">
                <a16:creationId xmlns:a16="http://schemas.microsoft.com/office/drawing/2014/main" id="{AFDE9D6F-CBBE-4288-A410-351980A6E170}"/>
              </a:ext>
            </a:extLst>
          </p:cNvPr>
          <p:cNvSpPr>
            <a:spLocks noGrp="1"/>
          </p:cNvSpPr>
          <p:nvPr>
            <p:ph idx="1"/>
          </p:nvPr>
        </p:nvSpPr>
        <p:spPr>
          <a:xfrm>
            <a:off x="457200" y="2171700"/>
            <a:ext cx="8229600" cy="3411907"/>
          </a:xfrm>
        </p:spPr>
        <p:txBody>
          <a:bodyPr/>
          <a:lstStyle/>
          <a:p>
            <a:r>
              <a:rPr lang="en-US" dirty="0"/>
              <a:t>Flexibility</a:t>
            </a:r>
          </a:p>
          <a:p>
            <a:r>
              <a:rPr lang="en-US" dirty="0"/>
              <a:t>High Quality</a:t>
            </a:r>
          </a:p>
          <a:p>
            <a:r>
              <a:rPr lang="en-US" dirty="0"/>
              <a:t>Consistency</a:t>
            </a:r>
          </a:p>
          <a:p>
            <a:r>
              <a:rPr lang="en-US" dirty="0"/>
              <a:t>Variety</a:t>
            </a:r>
          </a:p>
          <a:p>
            <a:r>
              <a:rPr lang="en-US" dirty="0"/>
              <a:t>Local</a:t>
            </a:r>
          </a:p>
        </p:txBody>
      </p:sp>
      <p:pic>
        <p:nvPicPr>
          <p:cNvPr id="5" name="Picture 4">
            <a:extLst>
              <a:ext uri="{FF2B5EF4-FFF2-40B4-BE49-F238E27FC236}">
                <a16:creationId xmlns:a16="http://schemas.microsoft.com/office/drawing/2014/main" id="{1730DDA6-F1D0-43AC-AA18-9EA5CFB91428}"/>
              </a:ext>
            </a:extLst>
          </p:cNvPr>
          <p:cNvPicPr>
            <a:picLocks noChangeAspect="1"/>
          </p:cNvPicPr>
          <p:nvPr/>
        </p:nvPicPr>
        <p:blipFill>
          <a:blip r:embed="rId2"/>
          <a:stretch>
            <a:fillRect/>
          </a:stretch>
        </p:blipFill>
        <p:spPr>
          <a:xfrm>
            <a:off x="4495801" y="2171699"/>
            <a:ext cx="4191000" cy="2955355"/>
          </a:xfrm>
          <a:prstGeom prst="rect">
            <a:avLst/>
          </a:prstGeom>
        </p:spPr>
      </p:pic>
    </p:spTree>
    <p:extLst>
      <p:ext uri="{BB962C8B-B14F-4D97-AF65-F5344CB8AC3E}">
        <p14:creationId xmlns:p14="http://schemas.microsoft.com/office/powerpoint/2010/main" val="393476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892" y="5284606"/>
            <a:ext cx="8556371" cy="984885"/>
          </a:xfrm>
        </p:spPr>
        <p:txBody>
          <a:bodyPr/>
          <a:lstStyle/>
          <a:p>
            <a:r>
              <a:rPr lang="en-US" sz="3200" dirty="0"/>
              <a:t>Using the Commodity Allocation Tracking System (CATS)</a:t>
            </a:r>
          </a:p>
        </p:txBody>
      </p:sp>
    </p:spTree>
    <p:extLst>
      <p:ext uri="{BB962C8B-B14F-4D97-AF65-F5344CB8AC3E}">
        <p14:creationId xmlns:p14="http://schemas.microsoft.com/office/powerpoint/2010/main" val="30706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00"/>
            <a:ext cx="8229600" cy="984885"/>
          </a:xfrm>
        </p:spPr>
        <p:txBody>
          <a:bodyPr/>
          <a:lstStyle/>
          <a:p>
            <a:r>
              <a:rPr lang="en-US" sz="3200" dirty="0"/>
              <a:t>The USDA Foods Allocation and </a:t>
            </a:r>
            <a:br>
              <a:rPr lang="en-US" sz="3200" dirty="0"/>
            </a:br>
            <a:r>
              <a:rPr lang="en-US" sz="3200" dirty="0"/>
              <a:t>Tracking System Information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165" y="1123316"/>
            <a:ext cx="6257055" cy="523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74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9787" y="1219200"/>
            <a:ext cx="3886200" cy="1477328"/>
          </a:xfrm>
        </p:spPr>
        <p:txBody>
          <a:bodyPr/>
          <a:lstStyle/>
          <a:p>
            <a:r>
              <a:rPr lang="en-US" sz="3200" dirty="0">
                <a:solidFill>
                  <a:schemeClr val="tx1"/>
                </a:solidFill>
              </a:rPr>
              <a:t>Sponsor User’s Guide for Demand Ordering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489954" cy="5811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2971800"/>
            <a:ext cx="3642574" cy="2677656"/>
          </a:xfrm>
          <a:prstGeom prst="rect">
            <a:avLst/>
          </a:prstGeom>
          <a:noFill/>
        </p:spPr>
        <p:txBody>
          <a:bodyPr wrap="square" rtlCol="0">
            <a:spAutoFit/>
          </a:bodyPr>
          <a:lstStyle/>
          <a:p>
            <a:pPr algn="ctr" defTabSz="457200"/>
            <a:r>
              <a:rPr lang="en-US" sz="2800" dirty="0">
                <a:solidFill>
                  <a:prstClr val="black"/>
                </a:solidFill>
                <a:latin typeface="Arial" panose="020B0604020202020204" pitchFamily="34" charset="0"/>
                <a:cs typeface="Arial" panose="020B0604020202020204" pitchFamily="34" charset="0"/>
              </a:rPr>
              <a:t>To access the complete guide, search “CATS” on ODE’s</a:t>
            </a:r>
          </a:p>
          <a:p>
            <a:pPr algn="ctr" defTabSz="457200"/>
            <a:r>
              <a:rPr lang="en-US" sz="2800" dirty="0">
                <a:solidFill>
                  <a:prstClr val="black"/>
                </a:solidFill>
                <a:latin typeface="Arial" panose="020B0604020202020204" pitchFamily="34" charset="0"/>
                <a:cs typeface="Arial" panose="020B0604020202020204" pitchFamily="34" charset="0"/>
              </a:rPr>
              <a:t> website, login to CATS, or click </a:t>
            </a:r>
            <a:r>
              <a:rPr lang="en-US" sz="2800" dirty="0">
                <a:solidFill>
                  <a:prstClr val="black"/>
                </a:solidFill>
                <a:latin typeface="Arial" panose="020B0604020202020204" pitchFamily="34" charset="0"/>
                <a:cs typeface="Arial" panose="020B0604020202020204" pitchFamily="34" charset="0"/>
                <a:hlinkClick r:id="rId4"/>
              </a:rPr>
              <a:t>here</a:t>
            </a:r>
            <a:r>
              <a:rPr lang="en-US" sz="2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730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321276"/>
            <a:ext cx="7772400" cy="677108"/>
          </a:xfrm>
        </p:spPr>
        <p:txBody>
          <a:bodyPr/>
          <a:lstStyle/>
          <a:p>
            <a:r>
              <a:rPr lang="en-US" sz="4400" dirty="0"/>
              <a:t>Surveys and Ordering</a:t>
            </a:r>
          </a:p>
        </p:txBody>
      </p:sp>
    </p:spTree>
    <p:extLst>
      <p:ext uri="{BB962C8B-B14F-4D97-AF65-F5344CB8AC3E}">
        <p14:creationId xmlns:p14="http://schemas.microsoft.com/office/powerpoint/2010/main" val="51795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736"/>
            <a:ext cx="8229600" cy="646331"/>
          </a:xfrm>
        </p:spPr>
        <p:txBody>
          <a:bodyPr/>
          <a:lstStyle/>
          <a:p>
            <a:r>
              <a:rPr lang="en-US" dirty="0"/>
              <a:t>USDA Food Surveys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971878"/>
              </p:ext>
            </p:extLst>
          </p:nvPr>
        </p:nvGraphicFramePr>
        <p:xfrm>
          <a:off x="457200" y="1376051"/>
          <a:ext cx="8229600" cy="5160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99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29"/>
            <a:ext cx="8229600" cy="646331"/>
          </a:xfrm>
        </p:spPr>
        <p:txBody>
          <a:bodyPr/>
          <a:lstStyle/>
          <a:p>
            <a:r>
              <a:rPr lang="en-US" dirty="0"/>
              <a:t>Demand Ordering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840253"/>
              </p:ext>
            </p:extLst>
          </p:nvPr>
        </p:nvGraphicFramePr>
        <p:xfrm>
          <a:off x="154546" y="787080"/>
          <a:ext cx="8834907" cy="5636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2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BE6B-36F3-435F-A57B-03EA5ACA5EF1}"/>
              </a:ext>
            </a:extLst>
          </p:cNvPr>
          <p:cNvSpPr>
            <a:spLocks noGrp="1"/>
          </p:cNvSpPr>
          <p:nvPr>
            <p:ph type="title"/>
          </p:nvPr>
        </p:nvSpPr>
        <p:spPr/>
        <p:txBody>
          <a:bodyPr/>
          <a:lstStyle/>
          <a:p>
            <a:r>
              <a:rPr lang="en-US" dirty="0"/>
              <a:t>Demand Order Survey</a:t>
            </a:r>
          </a:p>
        </p:txBody>
      </p:sp>
      <p:pic>
        <p:nvPicPr>
          <p:cNvPr id="5" name="Content Placeholder 4">
            <a:extLst>
              <a:ext uri="{FF2B5EF4-FFF2-40B4-BE49-F238E27FC236}">
                <a16:creationId xmlns:a16="http://schemas.microsoft.com/office/drawing/2014/main" id="{70248370-70D3-4BB5-97F4-8778E182CB7A}"/>
              </a:ext>
            </a:extLst>
          </p:cNvPr>
          <p:cNvPicPr>
            <a:picLocks noGrp="1" noChangeAspect="1"/>
          </p:cNvPicPr>
          <p:nvPr>
            <p:ph idx="1"/>
          </p:nvPr>
        </p:nvPicPr>
        <p:blipFill>
          <a:blip r:embed="rId2"/>
          <a:stretch>
            <a:fillRect/>
          </a:stretch>
        </p:blipFill>
        <p:spPr>
          <a:xfrm>
            <a:off x="1918062" y="1057275"/>
            <a:ext cx="5307877" cy="5265704"/>
          </a:xfrm>
        </p:spPr>
      </p:pic>
    </p:spTree>
    <p:extLst>
      <p:ext uri="{BB962C8B-B14F-4D97-AF65-F5344CB8AC3E}">
        <p14:creationId xmlns:p14="http://schemas.microsoft.com/office/powerpoint/2010/main" val="1568139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04"/>
            <a:ext cx="8229600" cy="646331"/>
          </a:xfrm>
        </p:spPr>
        <p:txBody>
          <a:bodyPr/>
          <a:lstStyle/>
          <a:p>
            <a:r>
              <a:rPr lang="en-US" dirty="0"/>
              <a:t>Demand Ordering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831987"/>
              </p:ext>
            </p:extLst>
          </p:nvPr>
        </p:nvGraphicFramePr>
        <p:xfrm>
          <a:off x="154546" y="811960"/>
          <a:ext cx="8834907" cy="5669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10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01072"/>
            <a:ext cx="8851900" cy="646331"/>
          </a:xfrm>
        </p:spPr>
        <p:txBody>
          <a:bodyPr/>
          <a:lstStyle/>
          <a:p>
            <a:r>
              <a:rPr lang="en-US" dirty="0"/>
              <a:t>What are USDA Foods?</a:t>
            </a:r>
          </a:p>
        </p:txBody>
      </p:sp>
      <p:sp>
        <p:nvSpPr>
          <p:cNvPr id="3" name="Content Placeholder 2"/>
          <p:cNvSpPr>
            <a:spLocks noGrp="1"/>
          </p:cNvSpPr>
          <p:nvPr>
            <p:ph idx="1"/>
          </p:nvPr>
        </p:nvSpPr>
        <p:spPr>
          <a:xfrm>
            <a:off x="4533257" y="1966903"/>
            <a:ext cx="4240353" cy="4090019"/>
          </a:xfrm>
        </p:spPr>
        <p:txBody>
          <a:bodyPr/>
          <a:lstStyle/>
          <a:p>
            <a:r>
              <a:rPr lang="en-US" altLang="en-US" sz="2800" dirty="0"/>
              <a:t>Foods that are purchased by the USDA from the American agricultural industry to support nutrition assistance programs.</a:t>
            </a:r>
          </a:p>
          <a:p>
            <a:pPr marL="0" indent="0">
              <a:buNone/>
            </a:pPr>
            <a:endParaRPr lang="en-US" altLang="en-US" sz="2800" dirty="0"/>
          </a:p>
        </p:txBody>
      </p:sp>
      <p:pic>
        <p:nvPicPr>
          <p:cNvPr id="2059" name="Picture 11" descr="C:\Users\Natasha.Ewing\AppData\Local\Microsoft\Windows\Temporary Internet Files\Content.IE5\C9KX9CJW\Malabar_Farm_Main_Dairy_Bar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84" y="1966904"/>
            <a:ext cx="3709822" cy="2753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8885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0D8B-F26C-4A3E-8407-4EC4E7A7C31B}"/>
              </a:ext>
            </a:extLst>
          </p:cNvPr>
          <p:cNvSpPr>
            <a:spLocks noGrp="1"/>
          </p:cNvSpPr>
          <p:nvPr>
            <p:ph type="title"/>
          </p:nvPr>
        </p:nvSpPr>
        <p:spPr/>
        <p:txBody>
          <a:bodyPr/>
          <a:lstStyle/>
          <a:p>
            <a:r>
              <a:rPr lang="en-US" dirty="0"/>
              <a:t>Monthly Order</a:t>
            </a:r>
          </a:p>
        </p:txBody>
      </p:sp>
      <p:pic>
        <p:nvPicPr>
          <p:cNvPr id="5" name="Content Placeholder 4">
            <a:extLst>
              <a:ext uri="{FF2B5EF4-FFF2-40B4-BE49-F238E27FC236}">
                <a16:creationId xmlns:a16="http://schemas.microsoft.com/office/drawing/2014/main" id="{8BB3DC90-8117-40AF-9204-BA0249BF6B16}"/>
              </a:ext>
            </a:extLst>
          </p:cNvPr>
          <p:cNvPicPr>
            <a:picLocks noGrp="1" noChangeAspect="1"/>
          </p:cNvPicPr>
          <p:nvPr>
            <p:ph idx="1"/>
          </p:nvPr>
        </p:nvPicPr>
        <p:blipFill>
          <a:blip r:embed="rId3"/>
          <a:stretch>
            <a:fillRect/>
          </a:stretch>
        </p:blipFill>
        <p:spPr>
          <a:xfrm>
            <a:off x="1847117" y="1103531"/>
            <a:ext cx="5151934" cy="5257584"/>
          </a:xfrm>
        </p:spPr>
      </p:pic>
    </p:spTree>
    <p:extLst>
      <p:ext uri="{BB962C8B-B14F-4D97-AF65-F5344CB8AC3E}">
        <p14:creationId xmlns:p14="http://schemas.microsoft.com/office/powerpoint/2010/main" val="529501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USDA Foods Orders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430702"/>
              </p:ext>
            </p:extLst>
          </p:nvPr>
        </p:nvGraphicFramePr>
        <p:xfrm>
          <a:off x="1360025" y="1250774"/>
          <a:ext cx="6423949" cy="4880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6728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atasha.Ewing\AppData\Local\Microsoft\Windows\Temporary Internet Files\Content.IE5\KVFNW4LS\MP9004485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622" y="917816"/>
            <a:ext cx="2260654" cy="2551904"/>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457200" y="215900"/>
            <a:ext cx="8229600" cy="646331"/>
          </a:xfrm>
        </p:spPr>
        <p:txBody>
          <a:bodyPr/>
          <a:lstStyle/>
          <a:p>
            <a:pPr eaLnBrk="1" hangingPunct="1"/>
            <a:r>
              <a:rPr lang="en-US" altLang="en-US" b="1" dirty="0"/>
              <a:t>Delivery Options and Costs </a:t>
            </a:r>
          </a:p>
        </p:txBody>
      </p:sp>
      <p:sp>
        <p:nvSpPr>
          <p:cNvPr id="16388" name="Rectangle 4"/>
          <p:cNvSpPr>
            <a:spLocks noChangeArrowheads="1"/>
          </p:cNvSpPr>
          <p:nvPr/>
        </p:nvSpPr>
        <p:spPr bwMode="auto">
          <a:xfrm>
            <a:off x="871266" y="3525306"/>
            <a:ext cx="7401465" cy="1508105"/>
          </a:xfrm>
          <a:prstGeom prst="rect">
            <a:avLst/>
          </a:prstGeom>
          <a:noFill/>
          <a:ln w="9525">
            <a:noFill/>
            <a:miter lim="800000"/>
            <a:headEnd/>
            <a:tailEnd/>
          </a:ln>
        </p:spPr>
        <p:txBody>
          <a:bodyPr wrap="square">
            <a:spAutoFit/>
          </a:bodyPr>
          <a:lstStyle/>
          <a:p>
            <a:pPr lvl="1">
              <a:tabLst>
                <a:tab pos="5137150" algn="l"/>
              </a:tabLst>
              <a:defRPr/>
            </a:pPr>
            <a:r>
              <a:rPr lang="en-US" altLang="en-US" sz="3200" b="1" dirty="0">
                <a:latin typeface="Arial" panose="020B0604020202020204" pitchFamily="34" charset="0"/>
                <a:cs typeface="Arial" panose="020B0604020202020204" pitchFamily="34" charset="0"/>
              </a:rPr>
              <a:t>One, Two or Four Deliveries/Month</a:t>
            </a:r>
            <a:r>
              <a:rPr lang="en-US" altLang="en-US" sz="3200" dirty="0">
                <a:latin typeface="Arial" panose="020B0604020202020204" pitchFamily="34" charset="0"/>
                <a:cs typeface="Arial" panose="020B0604020202020204" pitchFamily="34" charset="0"/>
              </a:rPr>
              <a:t> </a:t>
            </a:r>
          </a:p>
          <a:p>
            <a:pPr lvl="1">
              <a:tabLst>
                <a:tab pos="5137150" algn="l"/>
              </a:tabLst>
              <a:defRPr/>
            </a:pPr>
            <a:r>
              <a:rPr lang="en-US" altLang="en-US" sz="3200" dirty="0">
                <a:latin typeface="Arial" panose="020B0604020202020204" pitchFamily="34" charset="0"/>
                <a:cs typeface="Arial" panose="020B0604020202020204" pitchFamily="34" charset="0"/>
              </a:rPr>
              <a:t>– No charge</a:t>
            </a:r>
          </a:p>
          <a:p>
            <a:pPr lvl="2">
              <a:tabLst>
                <a:tab pos="5137150" algn="l"/>
              </a:tabLst>
              <a:defRPr/>
            </a:pPr>
            <a:endParaRPr lang="en-US" altLang="en-US" sz="2800" dirty="0">
              <a:latin typeface="Arial" panose="020B0604020202020204" pitchFamily="34" charset="0"/>
              <a:cs typeface="Arial" panose="020B0604020202020204" pitchFamily="34" charset="0"/>
            </a:endParaRPr>
          </a:p>
        </p:txBody>
      </p:sp>
      <p:sp>
        <p:nvSpPr>
          <p:cNvPr id="2" name="Rectangle 1"/>
          <p:cNvSpPr/>
          <p:nvPr/>
        </p:nvSpPr>
        <p:spPr>
          <a:xfrm>
            <a:off x="871266" y="4960297"/>
            <a:ext cx="5912277" cy="1077218"/>
          </a:xfrm>
          <a:prstGeom prst="rect">
            <a:avLst/>
          </a:prstGeom>
        </p:spPr>
        <p:txBody>
          <a:bodyPr wrap="square">
            <a:spAutoFit/>
          </a:bodyPr>
          <a:lstStyle/>
          <a:p>
            <a:pPr lvl="1">
              <a:tabLst>
                <a:tab pos="5137150" algn="l"/>
              </a:tabLst>
              <a:defRPr/>
            </a:pPr>
            <a:r>
              <a:rPr lang="en-US" sz="3200" b="1" dirty="0">
                <a:latin typeface="Arial" panose="020B0604020202020204" pitchFamily="34" charset="0"/>
                <a:cs typeface="Arial" panose="020B0604020202020204" pitchFamily="34" charset="0"/>
              </a:rPr>
              <a:t>Multiple Site Deliveries</a:t>
            </a:r>
            <a:r>
              <a:rPr lang="en-US" sz="3200" dirty="0">
                <a:latin typeface="Arial" panose="020B0604020202020204" pitchFamily="34" charset="0"/>
                <a:cs typeface="Arial" panose="020B0604020202020204" pitchFamily="34" charset="0"/>
              </a:rPr>
              <a:t> </a:t>
            </a:r>
          </a:p>
          <a:p>
            <a:pPr lvl="1">
              <a:tabLst>
                <a:tab pos="5137150" algn="l"/>
              </a:tabLst>
              <a:defRPr/>
            </a:pP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No charge</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58614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59213"/>
            <a:ext cx="8267700" cy="1292662"/>
          </a:xfrm>
        </p:spPr>
        <p:txBody>
          <a:bodyPr/>
          <a:lstStyle/>
          <a:p>
            <a:r>
              <a:rPr lang="en-US" altLang="en-US" dirty="0"/>
              <a:t>Looking Ahead: Important Events for SY 18-19</a:t>
            </a:r>
          </a:p>
        </p:txBody>
      </p:sp>
      <p:sp>
        <p:nvSpPr>
          <p:cNvPr id="3" name="Content Placeholder 2"/>
          <p:cNvSpPr>
            <a:spLocks noGrp="1"/>
          </p:cNvSpPr>
          <p:nvPr>
            <p:ph idx="1"/>
          </p:nvPr>
        </p:nvSpPr>
        <p:spPr>
          <a:xfrm>
            <a:off x="285750" y="1695450"/>
            <a:ext cx="8168073" cy="4724400"/>
          </a:xfrm>
        </p:spPr>
        <p:txBody>
          <a:bodyPr/>
          <a:lstStyle/>
          <a:p>
            <a:pPr marL="0" indent="0">
              <a:spcBef>
                <a:spcPct val="0"/>
              </a:spcBef>
              <a:buNone/>
            </a:pPr>
            <a:r>
              <a:rPr lang="en-US" altLang="en-US" sz="2800" b="1" dirty="0"/>
              <a:t>January – March 2018:</a:t>
            </a:r>
          </a:p>
          <a:p>
            <a:pPr lvl="2">
              <a:spcBef>
                <a:spcPct val="0"/>
              </a:spcBef>
            </a:pPr>
            <a:r>
              <a:rPr lang="en-US" altLang="en-US" sz="2800" dirty="0"/>
              <a:t>On Demand Ordering Survey</a:t>
            </a:r>
          </a:p>
          <a:p>
            <a:pPr lvl="3">
              <a:spcBef>
                <a:spcPct val="0"/>
              </a:spcBef>
            </a:pPr>
            <a:r>
              <a:rPr lang="en-US" altLang="en-US" sz="2800" dirty="0"/>
              <a:t>USDA Foods</a:t>
            </a:r>
          </a:p>
          <a:p>
            <a:pPr lvl="2">
              <a:spcBef>
                <a:spcPct val="0"/>
              </a:spcBef>
            </a:pPr>
            <a:r>
              <a:rPr lang="en-US" altLang="en-US" sz="2800" dirty="0"/>
              <a:t>USDA Foods Direct Diversion Survey</a:t>
            </a:r>
          </a:p>
          <a:p>
            <a:pPr lvl="2">
              <a:spcBef>
                <a:spcPct val="0"/>
              </a:spcBef>
            </a:pPr>
            <a:r>
              <a:rPr lang="en-US" altLang="en-US" sz="2800" dirty="0"/>
              <a:t>Department of Defense Fresh Fruit and Vegetable Program Survey</a:t>
            </a:r>
          </a:p>
          <a:p>
            <a:pPr marL="796925" lvl="2" indent="0">
              <a:spcBef>
                <a:spcPct val="0"/>
              </a:spcBef>
              <a:buNone/>
            </a:pPr>
            <a:endParaRPr lang="en-US" altLang="en-US" sz="2000" dirty="0"/>
          </a:p>
          <a:p>
            <a:pPr marL="0" indent="0">
              <a:spcBef>
                <a:spcPct val="0"/>
              </a:spcBef>
              <a:buNone/>
            </a:pPr>
            <a:r>
              <a:rPr lang="en-US" altLang="en-US" sz="2800" b="1" dirty="0"/>
              <a:t>March – April 2018: </a:t>
            </a:r>
          </a:p>
          <a:p>
            <a:pPr lvl="2">
              <a:spcBef>
                <a:spcPct val="0"/>
              </a:spcBef>
            </a:pPr>
            <a:r>
              <a:rPr lang="en-US" altLang="en-US" sz="2800" dirty="0"/>
              <a:t>Sponsors update “closed dates”, delivery locations and delivery preference information for Ohio Department of Education.</a:t>
            </a:r>
          </a:p>
          <a:p>
            <a:pPr lvl="2">
              <a:spcBef>
                <a:spcPct val="0"/>
              </a:spcBef>
            </a:pPr>
            <a:endParaRPr lang="en-US" altLang="en-US" sz="2800" dirty="0"/>
          </a:p>
          <a:p>
            <a:pPr>
              <a:spcBef>
                <a:spcPct val="0"/>
              </a:spcBef>
            </a:pPr>
            <a:endParaRPr lang="en-US" altLang="en-US" sz="2800" dirty="0"/>
          </a:p>
          <a:p>
            <a:pPr marL="0" indent="0">
              <a:spcBef>
                <a:spcPct val="0"/>
              </a:spcBef>
              <a:buNone/>
            </a:pPr>
            <a:endParaRPr lang="en-US" altLang="en-US" sz="2800" dirty="0"/>
          </a:p>
          <a:p>
            <a:pPr marL="0" indent="0" algn="ctr">
              <a:spcBef>
                <a:spcPct val="0"/>
              </a:spcBef>
              <a:buNone/>
            </a:pPr>
            <a:endParaRPr lang="en-US" altLang="en-US" sz="2800" dirty="0"/>
          </a:p>
          <a:p>
            <a:pPr marL="0" indent="0" algn="ctr">
              <a:spcBef>
                <a:spcPct val="0"/>
              </a:spcBef>
              <a:buNone/>
            </a:pPr>
            <a:endParaRPr lang="en-US" altLang="en-US" sz="2800" b="1" dirty="0"/>
          </a:p>
          <a:p>
            <a:pPr marL="0" indent="0" algn="ctr">
              <a:spcBef>
                <a:spcPct val="0"/>
              </a:spcBef>
              <a:buNone/>
            </a:pPr>
            <a:endParaRPr lang="en-US" altLang="en-US" sz="2800" b="1" dirty="0"/>
          </a:p>
          <a:p>
            <a:pPr marL="0" indent="0" algn="ctr">
              <a:spcBef>
                <a:spcPct val="0"/>
              </a:spcBef>
              <a:buNone/>
            </a:pPr>
            <a:endParaRPr lang="en-US" altLang="en-US" sz="2800" b="1" dirty="0"/>
          </a:p>
          <a:p>
            <a:pPr marL="0" indent="0" algn="ctr">
              <a:spcBef>
                <a:spcPct val="0"/>
              </a:spcBef>
              <a:buNone/>
            </a:pPr>
            <a:endParaRPr lang="en-US" altLang="en-US" sz="2800" b="1" dirty="0"/>
          </a:p>
          <a:p>
            <a:pPr marL="0" indent="0" algn="ctr">
              <a:spcBef>
                <a:spcPct val="0"/>
              </a:spcBef>
              <a:buNone/>
            </a:pPr>
            <a:endParaRPr lang="en-US" altLang="en-US" sz="2000" dirty="0"/>
          </a:p>
        </p:txBody>
      </p:sp>
    </p:spTree>
    <p:extLst>
      <p:ext uri="{BB962C8B-B14F-4D97-AF65-F5344CB8AC3E}">
        <p14:creationId xmlns:p14="http://schemas.microsoft.com/office/powerpoint/2010/main" val="2298883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693" y="223602"/>
            <a:ext cx="7272614" cy="1292662"/>
          </a:xfrm>
        </p:spPr>
        <p:txBody>
          <a:bodyPr/>
          <a:lstStyle/>
          <a:p>
            <a:r>
              <a:rPr lang="en-US" altLang="en-US" dirty="0"/>
              <a:t>Looking Ahead: Important Events for SY 18-19</a:t>
            </a:r>
          </a:p>
        </p:txBody>
      </p:sp>
      <p:sp>
        <p:nvSpPr>
          <p:cNvPr id="3" name="Content Placeholder 2"/>
          <p:cNvSpPr>
            <a:spLocks noGrp="1"/>
          </p:cNvSpPr>
          <p:nvPr>
            <p:ph idx="1"/>
          </p:nvPr>
        </p:nvSpPr>
        <p:spPr>
          <a:xfrm>
            <a:off x="457200" y="1786707"/>
            <a:ext cx="8229600" cy="4525963"/>
          </a:xfrm>
        </p:spPr>
        <p:txBody>
          <a:bodyPr/>
          <a:lstStyle/>
          <a:p>
            <a:pPr marL="0" indent="0">
              <a:spcBef>
                <a:spcPct val="0"/>
              </a:spcBef>
              <a:buNone/>
            </a:pPr>
            <a:endParaRPr lang="en-US" altLang="en-US" sz="800" dirty="0"/>
          </a:p>
          <a:p>
            <a:pPr marL="0" indent="0">
              <a:spcBef>
                <a:spcPct val="0"/>
              </a:spcBef>
              <a:buNone/>
            </a:pPr>
            <a:r>
              <a:rPr lang="en-US" altLang="en-US" sz="2800" b="1" dirty="0"/>
              <a:t>July 2018 – April 2019:  </a:t>
            </a:r>
          </a:p>
          <a:p>
            <a:pPr lvl="2">
              <a:spcBef>
                <a:spcPct val="0"/>
              </a:spcBef>
            </a:pPr>
            <a:r>
              <a:rPr lang="en-US" altLang="en-US" sz="2800" dirty="0"/>
              <a:t>USDA Foods ordering through CATS</a:t>
            </a:r>
          </a:p>
          <a:p>
            <a:pPr marL="796925" lvl="2" indent="0">
              <a:spcBef>
                <a:spcPct val="0"/>
              </a:spcBef>
              <a:buNone/>
            </a:pPr>
            <a:endParaRPr lang="en-US" altLang="en-US" sz="2800" dirty="0"/>
          </a:p>
          <a:p>
            <a:pPr>
              <a:spcBef>
                <a:spcPct val="0"/>
              </a:spcBef>
            </a:pPr>
            <a:endParaRPr lang="en-US" altLang="en-US" sz="800" dirty="0"/>
          </a:p>
          <a:p>
            <a:pPr marL="0" indent="0">
              <a:spcBef>
                <a:spcPct val="0"/>
              </a:spcBef>
              <a:buNone/>
            </a:pPr>
            <a:r>
              <a:rPr lang="en-US" altLang="en-US" sz="2800" b="1" dirty="0"/>
              <a:t>August 2018 – May 2019:  </a:t>
            </a:r>
          </a:p>
          <a:p>
            <a:pPr lvl="2">
              <a:spcBef>
                <a:spcPct val="0"/>
              </a:spcBef>
            </a:pPr>
            <a:r>
              <a:rPr lang="en-US" altLang="en-US" sz="2800" dirty="0"/>
              <a:t>USDA Foods delivery to participants</a:t>
            </a:r>
          </a:p>
        </p:txBody>
      </p:sp>
      <p:pic>
        <p:nvPicPr>
          <p:cNvPr id="5" name="Picture 4">
            <a:extLst>
              <a:ext uri="{FF2B5EF4-FFF2-40B4-BE49-F238E27FC236}">
                <a16:creationId xmlns:a16="http://schemas.microsoft.com/office/drawing/2014/main" id="{BD96ACF1-952C-40E4-869C-94FE2649AB2C}"/>
              </a:ext>
            </a:extLst>
          </p:cNvPr>
          <p:cNvPicPr>
            <a:picLocks noChangeAspect="1"/>
          </p:cNvPicPr>
          <p:nvPr/>
        </p:nvPicPr>
        <p:blipFill>
          <a:blip r:embed="rId3"/>
          <a:stretch>
            <a:fillRect/>
          </a:stretch>
        </p:blipFill>
        <p:spPr>
          <a:xfrm>
            <a:off x="6096000" y="4186236"/>
            <a:ext cx="2857500" cy="2143125"/>
          </a:xfrm>
          <a:prstGeom prst="rect">
            <a:avLst/>
          </a:prstGeom>
        </p:spPr>
      </p:pic>
    </p:spTree>
    <p:extLst>
      <p:ext uri="{BB962C8B-B14F-4D97-AF65-F5344CB8AC3E}">
        <p14:creationId xmlns:p14="http://schemas.microsoft.com/office/powerpoint/2010/main" val="3143811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a:solidFill>
                  <a:schemeClr val="bg1"/>
                </a:solidFill>
              </a:rPr>
              <a:t>education.ohio.gov</a:t>
            </a:r>
          </a:p>
        </p:txBody>
      </p:sp>
      <p:sp>
        <p:nvSpPr>
          <p:cNvPr id="3" name="TextBox 2"/>
          <p:cNvSpPr txBox="1"/>
          <p:nvPr/>
        </p:nvSpPr>
        <p:spPr>
          <a:xfrm>
            <a:off x="606056" y="1041991"/>
            <a:ext cx="8006316" cy="449353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Office for Child Nutrition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25 S. Front Street, Mail Stop 303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Columbus, OH 43215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Fax: (614) 466-8505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Phone: (614) 466-2945</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chemeClr val="bg1"/>
                </a:solidFill>
                <a:latin typeface="Arial" panose="020B0604020202020204" pitchFamily="34" charset="0"/>
                <a:cs typeface="Arial" panose="020B0604020202020204" pitchFamily="34" charset="0"/>
              </a:rPr>
              <a:t>Christine.Farmer@education.ohio.gov</a:t>
            </a:r>
            <a:endParaRPr kumimoji="0" lang="en-US" sz="3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chemeClr val="bg1"/>
                </a:solidFill>
                <a:latin typeface="Arial" panose="020B0604020202020204" pitchFamily="34" charset="0"/>
                <a:cs typeface="Arial" panose="020B0604020202020204" pitchFamily="34" charset="0"/>
              </a:rPr>
              <a:t>Holly</a:t>
            </a:r>
            <a:r>
              <a:rPr kumimoji="0" lang="en-US" sz="3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.Prater@education.ohio.gov</a:t>
            </a:r>
          </a:p>
        </p:txBody>
      </p:sp>
    </p:spTree>
    <p:extLst>
      <p:ext uri="{BB962C8B-B14F-4D97-AF65-F5344CB8AC3E}">
        <p14:creationId xmlns:p14="http://schemas.microsoft.com/office/powerpoint/2010/main" val="857453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421"/>
            <a:ext cx="8229600" cy="615553"/>
          </a:xfrm>
        </p:spPr>
        <p:txBody>
          <a:bodyPr/>
          <a:lstStyle/>
          <a:p>
            <a:pPr algn="ctr"/>
            <a:r>
              <a:rPr lang="en-US" sz="4000" dirty="0"/>
              <a:t>Join the Conversation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83009" y="1074891"/>
            <a:ext cx="962967" cy="983902"/>
          </a:xfrm>
          <a:prstGeom prst="rect">
            <a:avLst/>
          </a:prstGeom>
        </p:spPr>
      </p:pic>
      <p:sp>
        <p:nvSpPr>
          <p:cNvPr id="10" name="Rectangle 9"/>
          <p:cNvSpPr/>
          <p:nvPr/>
        </p:nvSpPr>
        <p:spPr>
          <a:xfrm>
            <a:off x="3828324" y="2206289"/>
            <a:ext cx="3241272" cy="861774"/>
          </a:xfrm>
          <a:prstGeom prst="rect">
            <a:avLst/>
          </a:prstGeom>
        </p:spPr>
        <p:txBody>
          <a:bodyPr wrap="none" lIns="0" tIns="0" rIns="0" bIns="0">
            <a:spAutoFit/>
          </a:bodyPr>
          <a:lstStyle/>
          <a:p>
            <a:r>
              <a:rPr lang="en-US" sz="2800" dirty="0">
                <a:latin typeface="Arial"/>
                <a:cs typeface="Arial"/>
              </a:rPr>
              <a:t>@OHEducation</a:t>
            </a:r>
          </a:p>
          <a:p>
            <a:r>
              <a:rPr lang="en-US" sz="2800" dirty="0">
                <a:latin typeface="Arial"/>
                <a:cs typeface="Arial"/>
              </a:rPr>
              <a:t>@OHEducationSupt</a:t>
            </a:r>
          </a:p>
        </p:txBody>
      </p:sp>
      <p:sp>
        <p:nvSpPr>
          <p:cNvPr id="12" name="Rectangle 11"/>
          <p:cNvSpPr/>
          <p:nvPr/>
        </p:nvSpPr>
        <p:spPr>
          <a:xfrm>
            <a:off x="3864726" y="1295229"/>
            <a:ext cx="2138406" cy="430887"/>
          </a:xfrm>
          <a:prstGeom prst="rect">
            <a:avLst/>
          </a:prstGeom>
        </p:spPr>
        <p:txBody>
          <a:bodyPr wrap="none" lIns="0" tIns="0" rIns="0" bIns="0">
            <a:spAutoFit/>
          </a:bodyPr>
          <a:lstStyle/>
          <a:p>
            <a:r>
              <a:rPr lang="en-US" sz="2800" dirty="0">
                <a:latin typeface="Arial"/>
                <a:cs typeface="Arial"/>
              </a:rPr>
              <a:t>OHEducation</a:t>
            </a:r>
          </a:p>
        </p:txBody>
      </p:sp>
      <p:sp>
        <p:nvSpPr>
          <p:cNvPr id="13" name="Rectangle 12"/>
          <p:cNvSpPr/>
          <p:nvPr/>
        </p:nvSpPr>
        <p:spPr>
          <a:xfrm>
            <a:off x="3943554" y="4706349"/>
            <a:ext cx="2051203" cy="430887"/>
          </a:xfrm>
          <a:prstGeom prst="rect">
            <a:avLst/>
          </a:prstGeom>
        </p:spPr>
        <p:txBody>
          <a:bodyPr wrap="none" lIns="0" tIns="0" bIns="0">
            <a:spAutoFit/>
          </a:bodyPr>
          <a:lstStyle/>
          <a:p>
            <a:r>
              <a:rPr lang="en-US" sz="2800" dirty="0">
                <a:latin typeface="Arial"/>
                <a:cs typeface="Arial"/>
              </a:rPr>
              <a:t>OhioEdDept</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192" y="2310913"/>
            <a:ext cx="828603" cy="673649"/>
          </a:xfrm>
          <a:prstGeom prst="rect">
            <a:avLst/>
          </a:prstGeom>
        </p:spPr>
      </p:pic>
      <p:pic>
        <p:nvPicPr>
          <p:cNvPr id="17" name="Picture 16" descr="facebook-logo.jpg"/>
          <p:cNvPicPr>
            <a:picLocks noChangeAspect="1"/>
          </p:cNvPicPr>
          <p:nvPr/>
        </p:nvPicPr>
        <p:blipFill>
          <a:blip r:embed="rId5"/>
          <a:stretch>
            <a:fillRect/>
          </a:stretch>
        </p:blipFill>
        <p:spPr>
          <a:xfrm>
            <a:off x="2013364" y="4646530"/>
            <a:ext cx="1403066" cy="556550"/>
          </a:xfrm>
          <a:prstGeom prst="rect">
            <a:avLst/>
          </a:prstGeom>
        </p:spPr>
      </p:pic>
      <p:pic>
        <p:nvPicPr>
          <p:cNvPr id="3" name="Picture 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52853" y="3195276"/>
            <a:ext cx="1156961" cy="1324041"/>
          </a:xfrm>
          <a:prstGeom prst="rect">
            <a:avLst/>
          </a:prstGeom>
        </p:spPr>
      </p:pic>
      <p:sp>
        <p:nvSpPr>
          <p:cNvPr id="11" name="Rectangle 10"/>
          <p:cNvSpPr/>
          <p:nvPr/>
        </p:nvSpPr>
        <p:spPr>
          <a:xfrm>
            <a:off x="3943554" y="3632909"/>
            <a:ext cx="2138406" cy="430887"/>
          </a:xfrm>
          <a:prstGeom prst="rect">
            <a:avLst/>
          </a:prstGeom>
        </p:spPr>
        <p:txBody>
          <a:bodyPr wrap="none" lIns="0" tIns="0" rIns="0" bIns="0">
            <a:spAutoFit/>
          </a:bodyPr>
          <a:lstStyle/>
          <a:p>
            <a:r>
              <a:rPr lang="en-US" sz="2800" dirty="0">
                <a:latin typeface="Arial"/>
                <a:cs typeface="Arial"/>
              </a:rPr>
              <a:t>OHEducation</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4981" y="5457505"/>
            <a:ext cx="702642" cy="882716"/>
          </a:xfrm>
          <a:prstGeom prst="rect">
            <a:avLst/>
          </a:prstGeom>
        </p:spPr>
      </p:pic>
      <p:sp>
        <p:nvSpPr>
          <p:cNvPr id="14" name="Rectangle 13"/>
          <p:cNvSpPr/>
          <p:nvPr/>
        </p:nvSpPr>
        <p:spPr>
          <a:xfrm>
            <a:off x="3943554" y="5779789"/>
            <a:ext cx="3699731" cy="430887"/>
          </a:xfrm>
          <a:prstGeom prst="rect">
            <a:avLst/>
          </a:prstGeom>
        </p:spPr>
        <p:txBody>
          <a:bodyPr wrap="none" lIns="0" tIns="0" rIns="0" bIns="0">
            <a:spAutoFit/>
          </a:bodyPr>
          <a:lstStyle/>
          <a:p>
            <a:r>
              <a:rPr lang="en-US" sz="2800" dirty="0">
                <a:latin typeface="Arial"/>
                <a:cs typeface="Arial"/>
              </a:rPr>
              <a:t>education.ohio.gov/text</a:t>
            </a:r>
          </a:p>
        </p:txBody>
      </p:sp>
    </p:spTree>
    <p:extLst>
      <p:ext uri="{BB962C8B-B14F-4D97-AF65-F5344CB8AC3E}">
        <p14:creationId xmlns:p14="http://schemas.microsoft.com/office/powerpoint/2010/main" val="42157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atasha.Ewing\AppData\Local\Microsoft\Windows\Temporary Internet Files\Content.IE5\ONM541RD\MP9004387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0" y="0"/>
            <a:ext cx="4178300" cy="636373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300320" y="876300"/>
            <a:ext cx="5135605" cy="251163"/>
          </a:xfrm>
        </p:spPr>
        <p:txBody>
          <a:bodyPr/>
          <a:lstStyle/>
          <a:p>
            <a:pPr eaLnBrk="1" hangingPunct="1"/>
            <a:r>
              <a:rPr lang="en-US" altLang="en-US"/>
              <a:t>Use of USDA Foods</a:t>
            </a:r>
            <a:endParaRPr lang="en-US" altLang="en-US" dirty="0"/>
          </a:p>
        </p:txBody>
      </p:sp>
      <p:sp>
        <p:nvSpPr>
          <p:cNvPr id="26627" name="Rectangle 3"/>
          <p:cNvSpPr>
            <a:spLocks noGrp="1" noChangeArrowheads="1"/>
          </p:cNvSpPr>
          <p:nvPr>
            <p:ph idx="1"/>
          </p:nvPr>
        </p:nvSpPr>
        <p:spPr>
          <a:xfrm>
            <a:off x="462345" y="2133600"/>
            <a:ext cx="4744655" cy="3257550"/>
          </a:xfrm>
        </p:spPr>
        <p:txBody>
          <a:bodyPr/>
          <a:lstStyle/>
          <a:p>
            <a:pPr marL="0" indent="0">
              <a:buNone/>
            </a:pPr>
            <a:r>
              <a:rPr lang="en-US" altLang="en-US" sz="2800" dirty="0"/>
              <a:t>USDA Foods may be used in the meal preparation of any meal service that is operated by a school or institution under the nonprofit school food service account.  </a:t>
            </a:r>
          </a:p>
          <a:p>
            <a:pPr eaLnBrk="1" hangingPunct="1"/>
            <a:endParaRPr lang="en-US" altLang="en-US" sz="2400" dirty="0">
              <a:solidFill>
                <a:srgbClr val="000066"/>
              </a:solidFill>
            </a:endParaRPr>
          </a:p>
          <a:p>
            <a:pPr eaLnBrk="1" hangingPunct="1">
              <a:buFont typeface="Wingdings" pitchFamily="2" charset="2"/>
              <a:buNone/>
            </a:pPr>
            <a:endParaRPr lang="en-US" altLang="en-US" sz="1200" dirty="0">
              <a:solidFill>
                <a:srgbClr val="000066"/>
              </a:solidFill>
            </a:endParaRPr>
          </a:p>
        </p:txBody>
      </p:sp>
    </p:spTree>
    <p:extLst>
      <p:ext uri="{BB962C8B-B14F-4D97-AF65-F5344CB8AC3E}">
        <p14:creationId xmlns:p14="http://schemas.microsoft.com/office/powerpoint/2010/main" val="413070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D9BC-27BC-46DD-A1B4-7D0E22CD2F75}"/>
              </a:ext>
            </a:extLst>
          </p:cNvPr>
          <p:cNvSpPr>
            <a:spLocks noGrp="1"/>
          </p:cNvSpPr>
          <p:nvPr>
            <p:ph type="title"/>
          </p:nvPr>
        </p:nvSpPr>
        <p:spPr/>
        <p:txBody>
          <a:bodyPr/>
          <a:lstStyle/>
          <a:p>
            <a:r>
              <a:rPr lang="en-US" dirty="0"/>
              <a:t>What is PAL?</a:t>
            </a:r>
          </a:p>
        </p:txBody>
      </p:sp>
      <p:pic>
        <p:nvPicPr>
          <p:cNvPr id="5" name="Content Placeholder 4">
            <a:extLst>
              <a:ext uri="{FF2B5EF4-FFF2-40B4-BE49-F238E27FC236}">
                <a16:creationId xmlns:a16="http://schemas.microsoft.com/office/drawing/2014/main" id="{9974D52E-8579-40F3-9CDD-5F07FAB45009}"/>
              </a:ext>
            </a:extLst>
          </p:cNvPr>
          <p:cNvPicPr>
            <a:picLocks noGrp="1" noChangeAspect="1"/>
          </p:cNvPicPr>
          <p:nvPr>
            <p:ph idx="1"/>
          </p:nvPr>
        </p:nvPicPr>
        <p:blipFill>
          <a:blip r:embed="rId3"/>
          <a:stretch>
            <a:fillRect/>
          </a:stretch>
        </p:blipFill>
        <p:spPr>
          <a:xfrm>
            <a:off x="1153954" y="1368560"/>
            <a:ext cx="7189381" cy="4759866"/>
          </a:xfrm>
        </p:spPr>
      </p:pic>
    </p:spTree>
    <p:extLst>
      <p:ext uri="{BB962C8B-B14F-4D97-AF65-F5344CB8AC3E}">
        <p14:creationId xmlns:p14="http://schemas.microsoft.com/office/powerpoint/2010/main" val="79473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atasha.Ewing\AppData\Local\Microsoft\Windows\Temporary Internet Files\Content.IE5\KVFNW4LS\MP9004387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992" y="885567"/>
            <a:ext cx="3777008" cy="5288692"/>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xfrm>
            <a:off x="172995" y="166806"/>
            <a:ext cx="8798009" cy="2123658"/>
          </a:xfrm>
        </p:spPr>
        <p:txBody>
          <a:bodyPr/>
          <a:lstStyle/>
          <a:p>
            <a:pPr eaLnBrk="1" hangingPunct="1"/>
            <a:r>
              <a:rPr lang="en-US" altLang="en-US" sz="3600" b="1" dirty="0"/>
              <a:t>How is the Planned Assistance Level (PAL) funding determined for each sponsor?</a:t>
            </a:r>
            <a:br>
              <a:rPr lang="en-US" altLang="en-US" sz="3000" dirty="0"/>
            </a:br>
            <a:r>
              <a:rPr lang="en-US" altLang="en-US" sz="3000" dirty="0"/>
              <a:t>  </a:t>
            </a:r>
          </a:p>
        </p:txBody>
      </p:sp>
      <p:sp>
        <p:nvSpPr>
          <p:cNvPr id="8195" name="Rectangle 3"/>
          <p:cNvSpPr>
            <a:spLocks noGrp="1" noChangeArrowheads="1"/>
          </p:cNvSpPr>
          <p:nvPr>
            <p:ph idx="1"/>
          </p:nvPr>
        </p:nvSpPr>
        <p:spPr>
          <a:xfrm>
            <a:off x="712522" y="2678788"/>
            <a:ext cx="4654470" cy="3047917"/>
          </a:xfrm>
        </p:spPr>
        <p:txBody>
          <a:bodyPr/>
          <a:lstStyle/>
          <a:p>
            <a:pPr marL="0" indent="0">
              <a:lnSpc>
                <a:spcPct val="90000"/>
              </a:lnSpc>
              <a:buNone/>
            </a:pPr>
            <a:r>
              <a:rPr lang="en-US" altLang="en-US" dirty="0"/>
              <a:t>Calculation is based on the </a:t>
            </a:r>
            <a:r>
              <a:rPr lang="en-US" altLang="en-US" b="1" dirty="0"/>
              <a:t>number of reimbursable lunches served in the previous school year</a:t>
            </a:r>
            <a:r>
              <a:rPr lang="en-US" altLang="en-US" dirty="0"/>
              <a:t>. </a:t>
            </a:r>
            <a:br>
              <a:rPr lang="en-US" altLang="en-US" sz="2800" dirty="0"/>
            </a:br>
            <a:endParaRPr lang="en-US" altLang="en-US" sz="2800" dirty="0"/>
          </a:p>
        </p:txBody>
      </p:sp>
    </p:spTree>
    <p:extLst>
      <p:ext uri="{BB962C8B-B14F-4D97-AF65-F5344CB8AC3E}">
        <p14:creationId xmlns:p14="http://schemas.microsoft.com/office/powerpoint/2010/main" val="94465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Users\Natasha.Ewing\AppData\Local\Microsoft\Windows\Temporary Internet Files\Content.IE5\KVFNW4LS\MP9004487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800599" cy="6400799"/>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3474720" y="550703"/>
            <a:ext cx="5516880" cy="1292662"/>
          </a:xfrm>
        </p:spPr>
        <p:txBody>
          <a:bodyPr/>
          <a:lstStyle/>
          <a:p>
            <a:pPr eaLnBrk="1" hangingPunct="1"/>
            <a:r>
              <a:rPr lang="en-US" altLang="en-US" dirty="0"/>
              <a:t>PAL: Breakfast and Snacks</a:t>
            </a:r>
          </a:p>
        </p:txBody>
      </p:sp>
      <p:sp>
        <p:nvSpPr>
          <p:cNvPr id="21507" name="Rectangle 3"/>
          <p:cNvSpPr>
            <a:spLocks noGrp="1" noChangeArrowheads="1"/>
          </p:cNvSpPr>
          <p:nvPr>
            <p:ph idx="1"/>
          </p:nvPr>
        </p:nvSpPr>
        <p:spPr>
          <a:xfrm>
            <a:off x="4264728" y="2832689"/>
            <a:ext cx="4423720" cy="3225115"/>
          </a:xfrm>
        </p:spPr>
        <p:txBody>
          <a:bodyPr/>
          <a:lstStyle/>
          <a:p>
            <a:pPr marL="0" indent="0" eaLnBrk="1" hangingPunct="1">
              <a:buNone/>
            </a:pPr>
            <a:r>
              <a:rPr lang="en-US" altLang="en-US" sz="2800" dirty="0"/>
              <a:t>Breakfast and after school care snack data is not included in the PAL calculation. However, USDA Foods may be used for these meals.</a:t>
            </a:r>
          </a:p>
          <a:p>
            <a:pPr eaLnBrk="1" hangingPunct="1">
              <a:buFont typeface="Wingdings" pitchFamily="2" charset="2"/>
              <a:buNone/>
            </a:pPr>
            <a:r>
              <a:rPr lang="en-US" altLang="en-US" sz="2800" dirty="0">
                <a:solidFill>
                  <a:srgbClr val="000066"/>
                </a:solidFill>
              </a:rPr>
              <a:t> </a:t>
            </a:r>
          </a:p>
          <a:p>
            <a:pPr eaLnBrk="1" hangingPunct="1">
              <a:buFont typeface="Wingdings" pitchFamily="2" charset="2"/>
              <a:buNone/>
            </a:pPr>
            <a:endParaRPr lang="en-US" altLang="en-US" sz="2800" dirty="0">
              <a:solidFill>
                <a:srgbClr val="000066"/>
              </a:solidFill>
            </a:endParaRPr>
          </a:p>
          <a:p>
            <a:pPr eaLnBrk="1" hangingPunct="1">
              <a:buFont typeface="Wingdings" pitchFamily="2" charset="2"/>
              <a:buNone/>
            </a:pPr>
            <a:endParaRPr lang="en-US" altLang="en-US" sz="2800" dirty="0">
              <a:solidFill>
                <a:srgbClr val="000066"/>
              </a:solidFill>
            </a:endParaRPr>
          </a:p>
          <a:p>
            <a:pPr eaLnBrk="1" hangingPunct="1">
              <a:buFont typeface="Wingdings" pitchFamily="2" charset="2"/>
              <a:buNone/>
            </a:pPr>
            <a:endParaRPr lang="en-US" altLang="en-US" sz="2800" dirty="0">
              <a:solidFill>
                <a:srgbClr val="000066"/>
              </a:solidFill>
            </a:endParaRPr>
          </a:p>
          <a:p>
            <a:pPr eaLnBrk="1" hangingPunct="1">
              <a:buFont typeface="Wingdings" pitchFamily="2" charset="2"/>
              <a:buNone/>
            </a:pPr>
            <a:endParaRPr lang="en-US" altLang="en-US" sz="2800" dirty="0">
              <a:solidFill>
                <a:srgbClr val="000066"/>
              </a:solidFill>
            </a:endParaRPr>
          </a:p>
        </p:txBody>
      </p:sp>
    </p:spTree>
    <p:extLst>
      <p:ext uri="{BB962C8B-B14F-4D97-AF65-F5344CB8AC3E}">
        <p14:creationId xmlns:p14="http://schemas.microsoft.com/office/powerpoint/2010/main" val="2799677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USDA Foods Ordering Strategies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2244039"/>
              </p:ext>
            </p:extLst>
          </p:nvPr>
        </p:nvGraphicFramePr>
        <p:xfrm>
          <a:off x="457200" y="132949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57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B0DE-08D4-4914-A139-D4E8D553D8CC}"/>
              </a:ext>
            </a:extLst>
          </p:cNvPr>
          <p:cNvSpPr>
            <a:spLocks noGrp="1"/>
          </p:cNvSpPr>
          <p:nvPr>
            <p:ph type="title"/>
          </p:nvPr>
        </p:nvSpPr>
        <p:spPr>
          <a:xfrm>
            <a:off x="457200" y="457200"/>
            <a:ext cx="8229600" cy="646331"/>
          </a:xfrm>
        </p:spPr>
        <p:txBody>
          <a:bodyPr/>
          <a:lstStyle/>
          <a:p>
            <a:r>
              <a:rPr lang="en-US" dirty="0"/>
              <a:t>Ways to use your PAL dollars</a:t>
            </a:r>
          </a:p>
        </p:txBody>
      </p:sp>
      <p:sp>
        <p:nvSpPr>
          <p:cNvPr id="3" name="Content Placeholder 2">
            <a:extLst>
              <a:ext uri="{FF2B5EF4-FFF2-40B4-BE49-F238E27FC236}">
                <a16:creationId xmlns:a16="http://schemas.microsoft.com/office/drawing/2014/main" id="{F247DBBC-2CB1-47AB-94B1-EC603E58400A}"/>
              </a:ext>
            </a:extLst>
          </p:cNvPr>
          <p:cNvSpPr>
            <a:spLocks noGrp="1"/>
          </p:cNvSpPr>
          <p:nvPr>
            <p:ph idx="1"/>
          </p:nvPr>
        </p:nvSpPr>
        <p:spPr>
          <a:xfrm>
            <a:off x="457200" y="2069432"/>
            <a:ext cx="8229600" cy="3514175"/>
          </a:xfrm>
        </p:spPr>
        <p:txBody>
          <a:bodyPr/>
          <a:lstStyle/>
          <a:p>
            <a:r>
              <a:rPr lang="en-US" dirty="0"/>
              <a:t>Demand Ordering</a:t>
            </a:r>
          </a:p>
          <a:p>
            <a:r>
              <a:rPr lang="en-US" dirty="0"/>
              <a:t>Direct Diversion</a:t>
            </a:r>
          </a:p>
          <a:p>
            <a:r>
              <a:rPr lang="en-US" dirty="0"/>
              <a:t>USDA Department of Defense Fresh Fruit and Vegetable Program (FFAVORS) </a:t>
            </a:r>
          </a:p>
        </p:txBody>
      </p:sp>
    </p:spTree>
    <p:extLst>
      <p:ext uri="{BB962C8B-B14F-4D97-AF65-F5344CB8AC3E}">
        <p14:creationId xmlns:p14="http://schemas.microsoft.com/office/powerpoint/2010/main" val="171773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d1c2134-6485-4ff6-a10e-d5cb6fa9294e">H77EFJNRH55V-1680-1726</_dlc_DocId>
    <_dlc_DocIdUrl xmlns="0d1c2134-6485-4ff6-a10e-d5cb6fa9294e">
      <Url>http://sharepoint/daqs/csseo/ocn/_layouts/15/DocIdRedir.aspx?ID=H77EFJNRH55V-1680-1726</Url>
      <Description>H77EFJNRH55V-1680-1726</Description>
    </_dlc_DocIdUrl>
    <_Version xmlns="http://schemas.microsoft.com/sharepoint/v3/fields">0.1</_Vers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ABFF3C3C1D4141903B585F9D04E6B2" ma:contentTypeVersion="6" ma:contentTypeDescription="Create a new document." ma:contentTypeScope="" ma:versionID="482d15715034c20409aa527a97734647">
  <xsd:schema xmlns:xsd="http://www.w3.org/2001/XMLSchema" xmlns:xs="http://www.w3.org/2001/XMLSchema" xmlns:p="http://schemas.microsoft.com/office/2006/metadata/properties" xmlns:ns2="0d1c2134-6485-4ff6-a10e-d5cb6fa9294e" xmlns:ns3="http://schemas.microsoft.com/sharepoint/v3/fields" targetNamespace="http://schemas.microsoft.com/office/2006/metadata/properties" ma:root="true" ma:fieldsID="c6155a69d37eee025a416f2f7e757ac3" ns2:_="" ns3:_="">
    <xsd:import namespace="0d1c2134-6485-4ff6-a10e-d5cb6fa9294e"/>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_Vers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c2134-6485-4ff6-a10e-d5cb6fa9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ma:displayName="Version" ma:decimals="1" ma:internalName="_Version" ma:percentage="FALSE">
      <xsd:simpleType>
        <xsd:restriction base="dms:Number">
          <xsd:minInclusive value="0.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FB9C593-109B-4DA0-B408-CBCB46915D68}">
  <ds:schemaRefs>
    <ds:schemaRef ds:uri="http://schemas.microsoft.com/office/2006/documentManagement/types"/>
    <ds:schemaRef ds:uri="0d1c2134-6485-4ff6-a10e-d5cb6fa9294e"/>
    <ds:schemaRef ds:uri="http://purl.org/dc/elements/1.1/"/>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0EC4C707-7296-4919-80FB-05ADACFDBF12}">
  <ds:schemaRefs>
    <ds:schemaRef ds:uri="http://schemas.microsoft.com/sharepoint/v3/contenttype/forms"/>
  </ds:schemaRefs>
</ds:datastoreItem>
</file>

<file path=customXml/itemProps3.xml><?xml version="1.0" encoding="utf-8"?>
<ds:datastoreItem xmlns:ds="http://schemas.openxmlformats.org/officeDocument/2006/customXml" ds:itemID="{DAFC7742-6351-4E81-AD9B-7DDEB6900B5B}"/>
</file>

<file path=customXml/itemProps4.xml><?xml version="1.0" encoding="utf-8"?>
<ds:datastoreItem xmlns:ds="http://schemas.openxmlformats.org/officeDocument/2006/customXml" ds:itemID="{DBD2B865-20B8-4EC5-B042-FF8BF496A5F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4059</TotalTime>
  <Words>2466</Words>
  <Application>Microsoft Office PowerPoint</Application>
  <PresentationFormat>On-screen Show (4:3)</PresentationFormat>
  <Paragraphs>278</Paragraphs>
  <Slides>36</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Wingdings</vt:lpstr>
      <vt:lpstr>Office Theme</vt:lpstr>
      <vt:lpstr>1_Office Theme</vt:lpstr>
      <vt:lpstr>USDA Foods Program 101: Program Basics</vt:lpstr>
      <vt:lpstr>PowerPoint Presentation</vt:lpstr>
      <vt:lpstr>What are USDA Foods?</vt:lpstr>
      <vt:lpstr>Use of USDA Foods</vt:lpstr>
      <vt:lpstr>What is PAL?</vt:lpstr>
      <vt:lpstr>How is the Planned Assistance Level (PAL) funding determined for each sponsor?   </vt:lpstr>
      <vt:lpstr>PAL: Breakfast and Snacks</vt:lpstr>
      <vt:lpstr>USDA Foods Ordering Strategies</vt:lpstr>
      <vt:lpstr>Ways to use your PAL dollars</vt:lpstr>
      <vt:lpstr>PowerPoint Presentation</vt:lpstr>
      <vt:lpstr>PowerPoint Presentation</vt:lpstr>
      <vt:lpstr>Objectives of Demand Ordering</vt:lpstr>
      <vt:lpstr>Monthly Order</vt:lpstr>
      <vt:lpstr>Charges Associated with Demand Ordering</vt:lpstr>
      <vt:lpstr>Demand Ordering Unclaimed Surplus</vt:lpstr>
      <vt:lpstr>PowerPoint Presentation</vt:lpstr>
      <vt:lpstr>PowerPoint Presentation</vt:lpstr>
      <vt:lpstr>Benefits of Direct Diversion </vt:lpstr>
      <vt:lpstr>PowerPoint Presentation</vt:lpstr>
      <vt:lpstr>The USDA Department of Defense Fresh Fruit and Vegetable Program (USDA DoD Fresh Program)</vt:lpstr>
      <vt:lpstr>Benefits of the USDA DoD Fresh Fruit and Vegetable Program</vt:lpstr>
      <vt:lpstr>Using the Commodity Allocation Tracking System (CATS)</vt:lpstr>
      <vt:lpstr>The USDA Foods Allocation and  Tracking System Information</vt:lpstr>
      <vt:lpstr>Sponsor User’s Guide for Demand Ordering</vt:lpstr>
      <vt:lpstr>Surveys and Ordering</vt:lpstr>
      <vt:lpstr>USDA Food Surveys</vt:lpstr>
      <vt:lpstr>Demand Ordering Process</vt:lpstr>
      <vt:lpstr>Demand Order Survey</vt:lpstr>
      <vt:lpstr>Demand Ordering Process</vt:lpstr>
      <vt:lpstr>Monthly Order</vt:lpstr>
      <vt:lpstr>Monthly USDA Foods Orders</vt:lpstr>
      <vt:lpstr>Delivery Options and Costs </vt:lpstr>
      <vt:lpstr>Looking Ahead: Important Events for SY 18-19</vt:lpstr>
      <vt:lpstr>Looking Ahead: Important Events for SY 18-19</vt:lpstr>
      <vt:lpstr>education.ohio.gov</vt:lpstr>
      <vt:lpstr>Join the Conversation</vt:lpstr>
    </vt:vector>
  </TitlesOfParts>
  <Company>Sanger &amp; Eby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Commodity 101 Vendor presentation</dc:title>
  <dc:creator>Ashley Ramous</dc:creator>
  <dc:description>3/2/17 TC APPROVED with minor edits. This looks great! Nice job.
SP: Commodity 101 sponsor presentation for the March 6th vendor show. There were very miror changes to this from last year.</dc:description>
  <cp:lastModifiedBy>Prater, Holly</cp:lastModifiedBy>
  <cp:revision>252</cp:revision>
  <cp:lastPrinted>2015-02-04T13:16:30Z</cp:lastPrinted>
  <dcterms:created xsi:type="dcterms:W3CDTF">2013-05-22T22:41:28Z</dcterms:created>
  <dcterms:modified xsi:type="dcterms:W3CDTF">2018-03-01T17:05:11Z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0x0101007AABFF3C3C1D4141903B585F9D04E6B2</vt:lpwstr>
  </property>
  <property fmtid="{D5CDD505-2E9C-101B-9397-08002B2CF9AE}" pid="3" name="_dlc_DocIdItemGuid">
    <vt:lpwstr>71eec986-ae50-483f-878d-56a9390462fc</vt:lpwstr>
  </property>
</Properties>
</file>