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3" r:id="rId5"/>
  </p:sldMasterIdLst>
  <p:notesMasterIdLst>
    <p:notesMasterId r:id="rId23"/>
  </p:notesMasterIdLst>
  <p:sldIdLst>
    <p:sldId id="260" r:id="rId6"/>
    <p:sldId id="286" r:id="rId7"/>
    <p:sldId id="291" r:id="rId8"/>
    <p:sldId id="289" r:id="rId9"/>
    <p:sldId id="271" r:id="rId10"/>
    <p:sldId id="270" r:id="rId11"/>
    <p:sldId id="288" r:id="rId12"/>
    <p:sldId id="265" r:id="rId13"/>
    <p:sldId id="266" r:id="rId14"/>
    <p:sldId id="302" r:id="rId15"/>
    <p:sldId id="299" r:id="rId16"/>
    <p:sldId id="273" r:id="rId17"/>
    <p:sldId id="285" r:id="rId18"/>
    <p:sldId id="300" r:id="rId19"/>
    <p:sldId id="296" r:id="rId20"/>
    <p:sldId id="301" r:id="rId21"/>
    <p:sldId id="283" r:id="rId22"/>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6448" autoAdjust="0"/>
    <p:restoredTop sz="63192" autoAdjust="0"/>
  </p:normalViewPr>
  <p:slideViewPr>
    <p:cSldViewPr snapToGrid="0">
      <p:cViewPr varScale="1">
        <p:scale>
          <a:sx n="42" d="100"/>
          <a:sy n="42" d="100"/>
        </p:scale>
        <p:origin x="1276" y="3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98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5A14EB39-AC0A-4759-9D3E-11B9A8F88330}" type="datetimeFigureOut">
              <a:rPr lang="en-US" smtClean="0"/>
              <a:t>7/9/2020</a:t>
            </a:fld>
            <a:endParaRPr lang="en-US"/>
          </a:p>
        </p:txBody>
      </p:sp>
      <p:sp>
        <p:nvSpPr>
          <p:cNvPr id="4" name="Slide Image Placeholder 3"/>
          <p:cNvSpPr>
            <a:spLocks noGrp="1" noRot="1" noChangeAspect="1"/>
          </p:cNvSpPr>
          <p:nvPr>
            <p:ph type="sldImg" idx="2"/>
          </p:nvPr>
        </p:nvSpPr>
        <p:spPr>
          <a:xfrm>
            <a:off x="1431925" y="1169988"/>
            <a:ext cx="4213225"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CA0CF94F-360F-4921-BB6C-78C43DBD8233}" type="slidenum">
              <a:rPr lang="en-US" smtClean="0"/>
              <a:t>‹#›</a:t>
            </a:fld>
            <a:endParaRPr lang="en-US"/>
          </a:p>
        </p:txBody>
      </p:sp>
    </p:spTree>
    <p:extLst>
      <p:ext uri="{BB962C8B-B14F-4D97-AF65-F5344CB8AC3E}">
        <p14:creationId xmlns:p14="http://schemas.microsoft.com/office/powerpoint/2010/main" val="84526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CF94F-360F-4921-BB6C-78C43DBD8233}" type="slidenum">
              <a:rPr lang="en-US" smtClean="0"/>
              <a:t>1</a:t>
            </a:fld>
            <a:endParaRPr lang="en-US"/>
          </a:p>
        </p:txBody>
      </p:sp>
    </p:spTree>
    <p:extLst>
      <p:ext uri="{BB962C8B-B14F-4D97-AF65-F5344CB8AC3E}">
        <p14:creationId xmlns:p14="http://schemas.microsoft.com/office/powerpoint/2010/main" val="905317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latin typeface="Arial" panose="020B0604020202020204" pitchFamily="34" charset="0"/>
                <a:cs typeface="Arial" panose="020B0604020202020204" pitchFamily="34" charset="0"/>
              </a:rPr>
              <a:t>By connecting the data in the Gap Analysis to the Learning Progressions or Critical Areas of Focus, areas of strength or weakness will be brought to light. </a:t>
            </a:r>
          </a:p>
          <a:p>
            <a:pPr defTabSz="939363">
              <a:defRPr/>
            </a:pPr>
            <a:r>
              <a:rPr lang="en-US" dirty="0">
                <a:latin typeface="Arial" panose="020B0604020202020204" pitchFamily="34" charset="0"/>
                <a:cs typeface="Arial" panose="020B0604020202020204" pitchFamily="34" charset="0"/>
              </a:rPr>
              <a:t>Designing instruction around these areas should allow for more time to be spent on critical learning as related areas are addressed together. </a:t>
            </a:r>
          </a:p>
          <a:p>
            <a:pPr defTabSz="939363">
              <a:defRPr/>
            </a:pPr>
            <a:r>
              <a:rPr lang="en-US" dirty="0">
                <a:latin typeface="Arial" panose="020B0604020202020204" pitchFamily="34" charset="0"/>
                <a:cs typeface="Arial" panose="020B0604020202020204" pitchFamily="34" charset="0"/>
              </a:rPr>
              <a:t>The more instructional strategies include a focus on the mathematical practices, the more bang for the buck! </a:t>
            </a:r>
          </a:p>
          <a:p>
            <a:pPr defTabSz="939363">
              <a:defRPr/>
            </a:pPr>
            <a:r>
              <a:rPr lang="en-US" dirty="0">
                <a:latin typeface="Arial" panose="020B0604020202020204" pitchFamily="34" charset="0"/>
                <a:cs typeface="Arial" panose="020B0604020202020204" pitchFamily="34" charset="0"/>
              </a:rPr>
              <a:t>Providing tasks involving numbers that reveal the mathematical understanding will allow access for more students to be engaged and to develop that desired mathematical understanding. </a:t>
            </a:r>
          </a:p>
          <a:p>
            <a:pPr defTabSz="939363">
              <a:defRPr/>
            </a:pPr>
            <a:r>
              <a:rPr lang="en-US" dirty="0">
                <a:latin typeface="Arial" panose="020B0604020202020204" pitchFamily="34" charset="0"/>
                <a:cs typeface="Arial" panose="020B0604020202020204" pitchFamily="34" charset="0"/>
              </a:rPr>
              <a:t>Breaking learning into small steps allows student understanding to develop, which opens the doors for transference to other areas. </a:t>
            </a:r>
          </a:p>
          <a:p>
            <a:pPr defTabSz="939363">
              <a:defRPr/>
            </a:pPr>
            <a:r>
              <a:rPr lang="en-US" dirty="0">
                <a:latin typeface="Arial" panose="020B0604020202020204" pitchFamily="34" charset="0"/>
                <a:cs typeface="Arial" panose="020B0604020202020204" pitchFamily="34" charset="0"/>
              </a:rPr>
              <a:t>The greater the emphasis on developing reasoning and communication skills the better the results.  </a:t>
            </a:r>
          </a:p>
          <a:p>
            <a:pPr defTabSz="939363">
              <a:defRPr/>
            </a:pPr>
            <a:r>
              <a:rPr lang="en-US" dirty="0">
                <a:latin typeface="Arial" panose="020B0604020202020204" pitchFamily="34" charset="0"/>
                <a:cs typeface="Arial" panose="020B0604020202020204" pitchFamily="34" charset="0"/>
              </a:rPr>
              <a:t>All students can learn mathematics when given the opportunity.</a:t>
            </a:r>
          </a:p>
          <a:p>
            <a:endParaRPr lang="en-US" dirty="0"/>
          </a:p>
        </p:txBody>
      </p:sp>
      <p:sp>
        <p:nvSpPr>
          <p:cNvPr id="4" name="Slide Number Placeholder 3"/>
          <p:cNvSpPr>
            <a:spLocks noGrp="1"/>
          </p:cNvSpPr>
          <p:nvPr>
            <p:ph type="sldNum" sz="quarter" idx="5"/>
          </p:nvPr>
        </p:nvSpPr>
        <p:spPr/>
        <p:txBody>
          <a:bodyPr/>
          <a:lstStyle/>
          <a:p>
            <a:fld id="{CA0CF94F-360F-4921-BB6C-78C43DBD8233}" type="slidenum">
              <a:rPr lang="en-US" smtClean="0"/>
              <a:t>10</a:t>
            </a:fld>
            <a:endParaRPr lang="en-US"/>
          </a:p>
        </p:txBody>
      </p:sp>
    </p:spTree>
    <p:extLst>
      <p:ext uri="{BB962C8B-B14F-4D97-AF65-F5344CB8AC3E}">
        <p14:creationId xmlns:p14="http://schemas.microsoft.com/office/powerpoint/2010/main" val="1033146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latin typeface="Arial" panose="020B0604020202020204" pitchFamily="34" charset="0"/>
                <a:cs typeface="Arial" panose="020B0604020202020204" pitchFamily="34" charset="0"/>
              </a:rPr>
              <a:t>The Expectations for Learning portion of the Model Curriculum illuminates connections of previous learning to current learning with implications for future learning.</a:t>
            </a:r>
          </a:p>
        </p:txBody>
      </p:sp>
      <p:sp>
        <p:nvSpPr>
          <p:cNvPr id="4" name="Slide Number Placeholder 3"/>
          <p:cNvSpPr>
            <a:spLocks noGrp="1"/>
          </p:cNvSpPr>
          <p:nvPr>
            <p:ph type="sldNum" sz="quarter" idx="5"/>
          </p:nvPr>
        </p:nvSpPr>
        <p:spPr/>
        <p:txBody>
          <a:bodyPr/>
          <a:lstStyle/>
          <a:p>
            <a:pPr defTabSz="939363">
              <a:defRPr/>
            </a:pPr>
            <a:fld id="{CA0CF94F-360F-4921-BB6C-78C43DBD8233}" type="slidenum">
              <a:rPr lang="en-US">
                <a:solidFill>
                  <a:prstClr val="black"/>
                </a:solidFill>
                <a:latin typeface="Calibri" panose="020F0502020204030204"/>
              </a:rPr>
              <a:pPr defTabSz="939363">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3873927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local curriculum connects resources, instructional strategies and assessments to the standards </a:t>
            </a:r>
          </a:p>
          <a:p>
            <a:r>
              <a:rPr lang="en-US" dirty="0">
                <a:latin typeface="Arial" panose="020B0604020202020204" pitchFamily="34" charset="0"/>
                <a:cs typeface="Arial" panose="020B0604020202020204" pitchFamily="34" charset="0"/>
              </a:rPr>
              <a:t>It may also provide pacing and sequence guidance, which may need to be altered next year</a:t>
            </a:r>
          </a:p>
          <a:p>
            <a:pPr lvl="0"/>
            <a:endParaRPr lang="en-US"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Look for lessons that exceed the learning expectations for the grade or course, use those as extensions or remove altogether</a:t>
            </a:r>
          </a:p>
          <a:p>
            <a:pPr lvl="0"/>
            <a:r>
              <a:rPr lang="en-US" dirty="0">
                <a:latin typeface="Arial" panose="020B0604020202020204" pitchFamily="34" charset="0"/>
                <a:cs typeface="Arial" panose="020B0604020202020204" pitchFamily="34" charset="0"/>
              </a:rPr>
              <a:t>Review sequence or pacing for ways to better connect to previous learning</a:t>
            </a:r>
          </a:p>
          <a:p>
            <a:endParaRPr lang="en-US" dirty="0"/>
          </a:p>
        </p:txBody>
      </p:sp>
      <p:sp>
        <p:nvSpPr>
          <p:cNvPr id="4" name="Slide Number Placeholder 3"/>
          <p:cNvSpPr>
            <a:spLocks noGrp="1"/>
          </p:cNvSpPr>
          <p:nvPr>
            <p:ph type="sldNum" sz="quarter" idx="5"/>
          </p:nvPr>
        </p:nvSpPr>
        <p:spPr/>
        <p:txBody>
          <a:bodyPr/>
          <a:lstStyle/>
          <a:p>
            <a:fld id="{CA0CF94F-360F-4921-BB6C-78C43DBD8233}" type="slidenum">
              <a:rPr lang="en-US" smtClean="0"/>
              <a:t>12</a:t>
            </a:fld>
            <a:endParaRPr lang="en-US"/>
          </a:p>
        </p:txBody>
      </p:sp>
    </p:spTree>
    <p:extLst>
      <p:ext uri="{BB962C8B-B14F-4D97-AF65-F5344CB8AC3E}">
        <p14:creationId xmlns:p14="http://schemas.microsoft.com/office/powerpoint/2010/main" val="3086339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t>The Preparing for Instruction Document is a series of guiding questions to trigger teacher reflection on previous teaching practices while at the same time considering the likely absence or weakness of previous learning based upon knowledge of the progression of learning in the mathematical area and the documentation in the Gap Analysis. </a:t>
            </a:r>
          </a:p>
          <a:p>
            <a:endParaRPr lang="en-US" dirty="0"/>
          </a:p>
        </p:txBody>
      </p:sp>
      <p:sp>
        <p:nvSpPr>
          <p:cNvPr id="4" name="Slide Number Placeholder 3"/>
          <p:cNvSpPr>
            <a:spLocks noGrp="1"/>
          </p:cNvSpPr>
          <p:nvPr>
            <p:ph type="sldNum" sz="quarter" idx="5"/>
          </p:nvPr>
        </p:nvSpPr>
        <p:spPr/>
        <p:txBody>
          <a:bodyPr/>
          <a:lstStyle/>
          <a:p>
            <a:fld id="{CA0CF94F-360F-4921-BB6C-78C43DBD8233}" type="slidenum">
              <a:rPr lang="en-US" smtClean="0"/>
              <a:t>13</a:t>
            </a:fld>
            <a:endParaRPr lang="en-US"/>
          </a:p>
        </p:txBody>
      </p:sp>
    </p:spTree>
    <p:extLst>
      <p:ext uri="{BB962C8B-B14F-4D97-AF65-F5344CB8AC3E}">
        <p14:creationId xmlns:p14="http://schemas.microsoft.com/office/powerpoint/2010/main" val="2703008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These assessment tools may provide deeper understanding of the learning expectations needed for success on the state tests.</a:t>
            </a:r>
          </a:p>
        </p:txBody>
      </p:sp>
      <p:sp>
        <p:nvSpPr>
          <p:cNvPr id="4" name="Slide Number Placeholder 3"/>
          <p:cNvSpPr>
            <a:spLocks noGrp="1"/>
          </p:cNvSpPr>
          <p:nvPr>
            <p:ph type="sldNum" sz="quarter" idx="5"/>
          </p:nvPr>
        </p:nvSpPr>
        <p:spPr/>
        <p:txBody>
          <a:bodyPr/>
          <a:lstStyle/>
          <a:p>
            <a:fld id="{CA0CF94F-360F-4921-BB6C-78C43DBD8233}" type="slidenum">
              <a:rPr lang="en-US" smtClean="0"/>
              <a:t>14</a:t>
            </a:fld>
            <a:endParaRPr lang="en-US"/>
          </a:p>
        </p:txBody>
      </p:sp>
    </p:spTree>
    <p:extLst>
      <p:ext uri="{BB962C8B-B14F-4D97-AF65-F5344CB8AC3E}">
        <p14:creationId xmlns:p14="http://schemas.microsoft.com/office/powerpoint/2010/main" val="1028119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toolkit provides problems that have been released from previous State tests. Reviewing items from the previous year may provide further ideas of what students should be able to solve. These released items may be used to capture the thinking of students by pre-assessing prior to teaching a unit or mathematical area. </a:t>
            </a:r>
          </a:p>
        </p:txBody>
      </p:sp>
      <p:sp>
        <p:nvSpPr>
          <p:cNvPr id="4" name="Slide Number Placeholder 3"/>
          <p:cNvSpPr>
            <a:spLocks noGrp="1"/>
          </p:cNvSpPr>
          <p:nvPr>
            <p:ph type="sldNum" sz="quarter" idx="5"/>
          </p:nvPr>
        </p:nvSpPr>
        <p:spPr/>
        <p:txBody>
          <a:bodyPr/>
          <a:lstStyle/>
          <a:p>
            <a:fld id="{CA0CF94F-360F-4921-BB6C-78C43DBD8233}" type="slidenum">
              <a:rPr lang="en-US" smtClean="0"/>
              <a:t>15</a:t>
            </a:fld>
            <a:endParaRPr lang="en-US"/>
          </a:p>
        </p:txBody>
      </p:sp>
    </p:spTree>
    <p:extLst>
      <p:ext uri="{BB962C8B-B14F-4D97-AF65-F5344CB8AC3E}">
        <p14:creationId xmlns:p14="http://schemas.microsoft.com/office/powerpoint/2010/main" val="1694407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900" dirty="0">
                <a:latin typeface="Arial" panose="020B0604020202020204" pitchFamily="34" charset="0"/>
                <a:cs typeface="Arial" panose="020B0604020202020204" pitchFamily="34" charset="0"/>
              </a:rPr>
              <a:t>Use grade level tasks that </a:t>
            </a:r>
          </a:p>
          <a:p>
            <a:pPr marL="353891" lvl="1"/>
            <a:r>
              <a:rPr lang="en-US" sz="2900" dirty="0">
                <a:latin typeface="Arial" panose="020B0604020202020204" pitchFamily="34" charset="0"/>
                <a:cs typeface="Arial" panose="020B0604020202020204" pitchFamily="34" charset="0"/>
              </a:rPr>
              <a:t>Highlight and develop mathematical understanding, </a:t>
            </a:r>
          </a:p>
          <a:p>
            <a:pPr marL="353891" lvl="1"/>
            <a:r>
              <a:rPr lang="en-US" sz="2900" dirty="0">
                <a:latin typeface="Arial" panose="020B0604020202020204" pitchFamily="34" charset="0"/>
                <a:cs typeface="Arial" panose="020B0604020202020204" pitchFamily="34" charset="0"/>
              </a:rPr>
              <a:t>Are engaging and accessible to all students,</a:t>
            </a:r>
          </a:p>
          <a:p>
            <a:pPr marL="353891" lvl="1"/>
            <a:r>
              <a:rPr lang="en-US" sz="2900" dirty="0">
                <a:latin typeface="Arial" panose="020B0604020202020204" pitchFamily="34" charset="0"/>
                <a:cs typeface="Arial" panose="020B0604020202020204" pitchFamily="34" charset="0"/>
              </a:rPr>
              <a:t>Permit multiple strategies,  </a:t>
            </a:r>
          </a:p>
          <a:p>
            <a:pPr marL="353891" lvl="1"/>
            <a:r>
              <a:rPr lang="en-US" sz="2900" dirty="0">
                <a:latin typeface="Arial" panose="020B0604020202020204" pitchFamily="34" charset="0"/>
                <a:cs typeface="Arial" panose="020B0604020202020204" pitchFamily="34" charset="0"/>
              </a:rPr>
              <a:t>Allow for multiple representations,</a:t>
            </a:r>
          </a:p>
          <a:p>
            <a:pPr marL="353891" lvl="1"/>
            <a:r>
              <a:rPr lang="en-US" sz="2900" dirty="0">
                <a:latin typeface="Arial" panose="020B0604020202020204" pitchFamily="34" charset="0"/>
                <a:cs typeface="Arial" panose="020B0604020202020204" pitchFamily="34" charset="0"/>
              </a:rPr>
              <a:t>Expect explanations, justifications or critiquing other’s thinking, and</a:t>
            </a:r>
          </a:p>
          <a:p>
            <a:pPr marL="353891" lvl="1"/>
            <a:r>
              <a:rPr lang="en-US" sz="2900" dirty="0">
                <a:latin typeface="Arial" panose="020B0604020202020204" pitchFamily="34" charset="0"/>
                <a:cs typeface="Arial" panose="020B0604020202020204" pitchFamily="34" charset="0"/>
              </a:rPr>
              <a:t>Encourage mathematical reasoning.</a:t>
            </a:r>
          </a:p>
          <a:p>
            <a:endParaRPr lang="en-US" dirty="0"/>
          </a:p>
        </p:txBody>
      </p:sp>
      <p:sp>
        <p:nvSpPr>
          <p:cNvPr id="4" name="Slide Number Placeholder 3"/>
          <p:cNvSpPr>
            <a:spLocks noGrp="1"/>
          </p:cNvSpPr>
          <p:nvPr>
            <p:ph type="sldNum" sz="quarter" idx="5"/>
          </p:nvPr>
        </p:nvSpPr>
        <p:spPr/>
        <p:txBody>
          <a:bodyPr/>
          <a:lstStyle/>
          <a:p>
            <a:fld id="{CA0CF94F-360F-4921-BB6C-78C43DBD8233}" type="slidenum">
              <a:rPr lang="en-US" smtClean="0"/>
              <a:t>16</a:t>
            </a:fld>
            <a:endParaRPr lang="en-US"/>
          </a:p>
        </p:txBody>
      </p:sp>
    </p:spTree>
    <p:extLst>
      <p:ext uri="{BB962C8B-B14F-4D97-AF65-F5344CB8AC3E}">
        <p14:creationId xmlns:p14="http://schemas.microsoft.com/office/powerpoint/2010/main" val="2740320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Above all, if you need further assistance please contact one of the math consultants.</a:t>
            </a:r>
          </a:p>
        </p:txBody>
      </p:sp>
      <p:sp>
        <p:nvSpPr>
          <p:cNvPr id="4" name="Slide Number Placeholder 3"/>
          <p:cNvSpPr>
            <a:spLocks noGrp="1"/>
          </p:cNvSpPr>
          <p:nvPr>
            <p:ph type="sldNum" sz="quarter" idx="5"/>
          </p:nvPr>
        </p:nvSpPr>
        <p:spPr/>
        <p:txBody>
          <a:bodyPr/>
          <a:lstStyle/>
          <a:p>
            <a:fld id="{CA0CF94F-360F-4921-BB6C-78C43DBD8233}" type="slidenum">
              <a:rPr lang="en-US" smtClean="0"/>
              <a:t>17</a:t>
            </a:fld>
            <a:endParaRPr lang="en-US"/>
          </a:p>
        </p:txBody>
      </p:sp>
    </p:spTree>
    <p:extLst>
      <p:ext uri="{BB962C8B-B14F-4D97-AF65-F5344CB8AC3E}">
        <p14:creationId xmlns:p14="http://schemas.microsoft.com/office/powerpoint/2010/main" val="875350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fontAlgn="base">
              <a:defRPr/>
            </a:pPr>
            <a:r>
              <a:rPr lang="en-US" dirty="0">
                <a:latin typeface="Arial" panose="020B0604020202020204" pitchFamily="34" charset="0"/>
                <a:cs typeface="Arial" panose="020B0604020202020204" pitchFamily="34" charset="0"/>
              </a:rPr>
              <a:t>The goal of this Math Toolkit is to introduce a process using documents in the Toolkit to support student learning for the 2020-2021 school year. </a:t>
            </a:r>
          </a:p>
          <a:p>
            <a:pPr lvl="0" fontAlgn="base"/>
            <a:endParaRPr lang="en-US" dirty="0"/>
          </a:p>
        </p:txBody>
      </p:sp>
      <p:sp>
        <p:nvSpPr>
          <p:cNvPr id="4" name="Slide Number Placeholder 3"/>
          <p:cNvSpPr>
            <a:spLocks noGrp="1"/>
          </p:cNvSpPr>
          <p:nvPr>
            <p:ph type="sldNum" sz="quarter" idx="5"/>
          </p:nvPr>
        </p:nvSpPr>
        <p:spPr/>
        <p:txBody>
          <a:bodyPr/>
          <a:lstStyle/>
          <a:p>
            <a:fld id="{CA0CF94F-360F-4921-BB6C-78C43DBD8233}" type="slidenum">
              <a:rPr lang="en-US" smtClean="0"/>
              <a:t>2</a:t>
            </a:fld>
            <a:endParaRPr lang="en-US"/>
          </a:p>
        </p:txBody>
      </p:sp>
    </p:spTree>
    <p:extLst>
      <p:ext uri="{BB962C8B-B14F-4D97-AF65-F5344CB8AC3E}">
        <p14:creationId xmlns:p14="http://schemas.microsoft.com/office/powerpoint/2010/main" val="1729121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latin typeface="Arial" panose="020B0604020202020204" pitchFamily="34" charset="0"/>
                <a:cs typeface="Arial" panose="020B0604020202020204" pitchFamily="34" charset="0"/>
              </a:rPr>
              <a:t>Each year students come to school excited to learn. Next year will be no different! Plan to provide engaging math experiences that promote development of mathematical understanding and success for all students. Review mathematical goals for typical instruction, compare to student instructional opportunities, pre-assess then adjust instruction to allow all students access to growing mathematically. Being knowledgeable and prepared helps instruction to best meet the academic, social and emotional needs of each student. </a:t>
            </a:r>
          </a:p>
          <a:p>
            <a:endParaRPr lang="en-US" dirty="0"/>
          </a:p>
        </p:txBody>
      </p:sp>
      <p:sp>
        <p:nvSpPr>
          <p:cNvPr id="4" name="Slide Number Placeholder 3"/>
          <p:cNvSpPr>
            <a:spLocks noGrp="1"/>
          </p:cNvSpPr>
          <p:nvPr>
            <p:ph type="sldNum" sz="quarter" idx="5"/>
          </p:nvPr>
        </p:nvSpPr>
        <p:spPr/>
        <p:txBody>
          <a:bodyPr/>
          <a:lstStyle/>
          <a:p>
            <a:fld id="{CA0CF94F-360F-4921-BB6C-78C43DBD8233}" type="slidenum">
              <a:rPr lang="en-US" smtClean="0"/>
              <a:t>3</a:t>
            </a:fld>
            <a:endParaRPr lang="en-US"/>
          </a:p>
        </p:txBody>
      </p:sp>
    </p:spTree>
    <p:extLst>
      <p:ext uri="{BB962C8B-B14F-4D97-AF65-F5344CB8AC3E}">
        <p14:creationId xmlns:p14="http://schemas.microsoft.com/office/powerpoint/2010/main" val="2729827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6"/>
              </a:spcBef>
              <a:spcAft>
                <a:spcPts val="616"/>
              </a:spcAft>
            </a:pPr>
            <a:r>
              <a:rPr lang="en-US" sz="3300" dirty="0">
                <a:solidFill>
                  <a:schemeClr val="accent5">
                    <a:lumMod val="75000"/>
                  </a:schemeClr>
                </a:solidFill>
                <a:latin typeface="Arial" panose="020B0604020202020204" pitchFamily="34" charset="0"/>
                <a:cs typeface="Arial" panose="020B0604020202020204" pitchFamily="34" charset="0"/>
              </a:rPr>
              <a:t>These documents, </a:t>
            </a:r>
            <a:r>
              <a:rPr lang="en-US" sz="3300" dirty="0"/>
              <a:t>Gap Analysis Learning Progressions, Critical Areas of Focus Model Curriculum, Preparing for Instruction and the Released Items, </a:t>
            </a:r>
            <a:r>
              <a:rPr lang="en-US" sz="3300" dirty="0">
                <a:solidFill>
                  <a:schemeClr val="accent5">
                    <a:lumMod val="75000"/>
                  </a:schemeClr>
                </a:solidFill>
                <a:latin typeface="Arial" panose="020B0604020202020204" pitchFamily="34" charset="0"/>
                <a:cs typeface="Arial" panose="020B0604020202020204" pitchFamily="34" charset="0"/>
              </a:rPr>
              <a:t>used together will promote an understanding of the mathematical expectations in comparison to the readiness of students. All are contained in the Toolkit and also on the Math Standards web page.</a:t>
            </a:r>
          </a:p>
          <a:p>
            <a:endParaRPr lang="en-US" sz="3300" dirty="0">
              <a:solidFill>
                <a:schemeClr val="accent5">
                  <a:lumMod val="75000"/>
                </a:schemeClr>
              </a:solidFill>
              <a:latin typeface="Arial" panose="020B0604020202020204" pitchFamily="34" charset="0"/>
              <a:cs typeface="Arial" panose="020B0604020202020204" pitchFamily="34" charset="0"/>
            </a:endParaRPr>
          </a:p>
          <a:p>
            <a:r>
              <a:rPr lang="en-US" dirty="0"/>
              <a:t>	</a:t>
            </a:r>
          </a:p>
          <a:p>
            <a:endParaRPr lang="en-US" dirty="0"/>
          </a:p>
        </p:txBody>
      </p:sp>
      <p:sp>
        <p:nvSpPr>
          <p:cNvPr id="4" name="Slide Number Placeholder 3"/>
          <p:cNvSpPr>
            <a:spLocks noGrp="1"/>
          </p:cNvSpPr>
          <p:nvPr>
            <p:ph type="sldNum" sz="quarter" idx="5"/>
          </p:nvPr>
        </p:nvSpPr>
        <p:spPr/>
        <p:txBody>
          <a:bodyPr/>
          <a:lstStyle/>
          <a:p>
            <a:fld id="{CA0CF94F-360F-4921-BB6C-78C43DBD8233}" type="slidenum">
              <a:rPr lang="en-US" smtClean="0"/>
              <a:t>4</a:t>
            </a:fld>
            <a:endParaRPr lang="en-US"/>
          </a:p>
        </p:txBody>
      </p:sp>
    </p:spTree>
    <p:extLst>
      <p:ext uri="{BB962C8B-B14F-4D97-AF65-F5344CB8AC3E}">
        <p14:creationId xmlns:p14="http://schemas.microsoft.com/office/powerpoint/2010/main" val="3973201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Gap Analysis is a series of </a:t>
            </a:r>
          </a:p>
          <a:p>
            <a:r>
              <a:rPr lang="en-US" dirty="0">
                <a:latin typeface="Arial" panose="020B0604020202020204" pitchFamily="34" charset="0"/>
                <a:cs typeface="Arial" panose="020B0604020202020204" pitchFamily="34" charset="0"/>
              </a:rPr>
              <a:t>Flexible Excel documents of the mathematics standards sortable by grade or course</a:t>
            </a:r>
          </a:p>
          <a:p>
            <a:r>
              <a:rPr lang="en-US" dirty="0">
                <a:latin typeface="Arial" panose="020B0604020202020204" pitchFamily="34" charset="0"/>
                <a:cs typeface="Arial" panose="020B0604020202020204" pitchFamily="34" charset="0"/>
              </a:rPr>
              <a:t>They can be completed electronically or paper/pencil, by individual teachers or by groups of teachers who all taught the same grade or course by entering  individual names paired with the course in each cell.</a:t>
            </a:r>
          </a:p>
          <a:p>
            <a:endParaRPr lang="en-US" dirty="0"/>
          </a:p>
          <a:p>
            <a:endParaRPr lang="en-US" dirty="0"/>
          </a:p>
        </p:txBody>
      </p:sp>
      <p:sp>
        <p:nvSpPr>
          <p:cNvPr id="4" name="Slide Number Placeholder 3"/>
          <p:cNvSpPr>
            <a:spLocks noGrp="1"/>
          </p:cNvSpPr>
          <p:nvPr>
            <p:ph type="sldNum" sz="quarter" idx="5"/>
          </p:nvPr>
        </p:nvSpPr>
        <p:spPr/>
        <p:txBody>
          <a:bodyPr/>
          <a:lstStyle/>
          <a:p>
            <a:fld id="{CA0CF94F-360F-4921-BB6C-78C43DBD8233}" type="slidenum">
              <a:rPr lang="en-US" smtClean="0"/>
              <a:t>5</a:t>
            </a:fld>
            <a:endParaRPr lang="en-US"/>
          </a:p>
        </p:txBody>
      </p:sp>
    </p:spTree>
    <p:extLst>
      <p:ext uri="{BB962C8B-B14F-4D97-AF65-F5344CB8AC3E}">
        <p14:creationId xmlns:p14="http://schemas.microsoft.com/office/powerpoint/2010/main" val="3934420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latin typeface="Arial" panose="020B0604020202020204" pitchFamily="34" charset="0"/>
                <a:cs typeface="Arial" panose="020B0604020202020204" pitchFamily="34" charset="0"/>
              </a:rPr>
              <a:t>The Gap Analysis </a:t>
            </a:r>
            <a:r>
              <a:rPr lang="en-US" b="0" dirty="0">
                <a:solidFill>
                  <a:srgbClr val="FF0000"/>
                </a:solidFill>
                <a:latin typeface="Arial" panose="020B0604020202020204" pitchFamily="34" charset="0"/>
                <a:cs typeface="Arial" panose="020B0604020202020204" pitchFamily="34" charset="0"/>
              </a:rPr>
              <a:t>creates a class record of learning opportunities and provides teachers with information about that instruction. It </a:t>
            </a:r>
            <a:r>
              <a:rPr lang="en-US" dirty="0">
                <a:latin typeface="Arial" panose="020B0604020202020204" pitchFamily="34" charset="0"/>
                <a:cs typeface="Arial" panose="020B0604020202020204" pitchFamily="34" charset="0"/>
              </a:rPr>
              <a:t>allows for communication between 19-20 school year teachers and the 20-21 school year teachers. Honest recording of what was taught and when it was taught will assist the next teacher in identifying where learning may be weak or absent.</a:t>
            </a:r>
          </a:p>
          <a:p>
            <a:endParaRPr lang="en-US" dirty="0"/>
          </a:p>
        </p:txBody>
      </p:sp>
      <p:sp>
        <p:nvSpPr>
          <p:cNvPr id="4" name="Slide Number Placeholder 3"/>
          <p:cNvSpPr>
            <a:spLocks noGrp="1"/>
          </p:cNvSpPr>
          <p:nvPr>
            <p:ph type="sldNum" sz="quarter" idx="5"/>
          </p:nvPr>
        </p:nvSpPr>
        <p:spPr/>
        <p:txBody>
          <a:bodyPr/>
          <a:lstStyle/>
          <a:p>
            <a:fld id="{CA0CF94F-360F-4921-BB6C-78C43DBD8233}" type="slidenum">
              <a:rPr lang="en-US" smtClean="0"/>
              <a:t>6</a:t>
            </a:fld>
            <a:endParaRPr lang="en-US"/>
          </a:p>
        </p:txBody>
      </p:sp>
    </p:spTree>
    <p:extLst>
      <p:ext uri="{BB962C8B-B14F-4D97-AF65-F5344CB8AC3E}">
        <p14:creationId xmlns:p14="http://schemas.microsoft.com/office/powerpoint/2010/main" val="1977413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is a HS example of the Gap Analysis. The high school worksheet has an extra column to denote recommended course alignment allowing sorting by course.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distributed to the upcoming teacher, that teacher can sort their section based upon desirable factors – for example, by the previous teacher, taught remotely, not taught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defTabSz="939363">
              <a:defRPr/>
            </a:pPr>
            <a:fld id="{CA0CF94F-360F-4921-BB6C-78C43DBD8233}" type="slidenum">
              <a:rPr lang="en-US">
                <a:solidFill>
                  <a:prstClr val="black"/>
                </a:solidFill>
                <a:latin typeface="Calibri" panose="020F0502020204030204"/>
              </a:rPr>
              <a:pPr defTabSz="939363">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2026553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K-5 learning progressions document has been color-coded from the K-8 Learning Progressions to reflect the progression of a mathematical area.</a:t>
            </a:r>
          </a:p>
          <a:p>
            <a:pPr defTabSz="939363">
              <a:defRPr/>
            </a:pPr>
            <a:r>
              <a:rPr lang="en-US" dirty="0">
                <a:latin typeface="Arial" panose="020B0604020202020204" pitchFamily="34" charset="0"/>
                <a:cs typeface="Arial" panose="020B0604020202020204" pitchFamily="34" charset="0"/>
              </a:rPr>
              <a:t>Each of these mathematical areas covers a multi-grade span, includes standards from different domains and increases the mathematical understanding over time.</a:t>
            </a:r>
          </a:p>
          <a:p>
            <a:r>
              <a:rPr lang="en-US" dirty="0">
                <a:latin typeface="Arial" panose="020B0604020202020204" pitchFamily="34" charset="0"/>
                <a:cs typeface="Arial" panose="020B0604020202020204" pitchFamily="34" charset="0"/>
              </a:rPr>
              <a:t>The main mathematical areas are: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Addition and Subtraction	red</a:t>
            </a:r>
          </a:p>
          <a:p>
            <a:r>
              <a:rPr lang="en-US" dirty="0">
                <a:latin typeface="Arial" panose="020B0604020202020204" pitchFamily="34" charset="0"/>
                <a:cs typeface="Arial" panose="020B0604020202020204" pitchFamily="34" charset="0"/>
              </a:rPr>
              <a:t>Multiplication and Division	blue</a:t>
            </a:r>
          </a:p>
          <a:p>
            <a:r>
              <a:rPr lang="en-US" dirty="0">
                <a:latin typeface="Arial" panose="020B0604020202020204" pitchFamily="34" charset="0"/>
                <a:cs typeface="Arial" panose="020B0604020202020204" pitchFamily="34" charset="0"/>
              </a:rPr>
              <a:t>Number and Place Value	black</a:t>
            </a:r>
          </a:p>
          <a:p>
            <a:r>
              <a:rPr lang="en-US" dirty="0">
                <a:latin typeface="Arial" panose="020B0604020202020204" pitchFamily="34" charset="0"/>
                <a:cs typeface="Arial" panose="020B0604020202020204" pitchFamily="34" charset="0"/>
              </a:rPr>
              <a:t>Geometry		brown</a:t>
            </a:r>
          </a:p>
          <a:p>
            <a:endParaRPr lang="en-US" dirty="0">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CA0CF94F-360F-4921-BB6C-78C43DBD8233}" type="slidenum">
              <a:rPr lang="en-US" smtClean="0"/>
              <a:t>8</a:t>
            </a:fld>
            <a:endParaRPr lang="en-US"/>
          </a:p>
        </p:txBody>
      </p:sp>
    </p:spTree>
    <p:extLst>
      <p:ext uri="{BB962C8B-B14F-4D97-AF65-F5344CB8AC3E}">
        <p14:creationId xmlns:p14="http://schemas.microsoft.com/office/powerpoint/2010/main" val="2253224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latin typeface="Arial" panose="020B0604020202020204" pitchFamily="34" charset="0"/>
                <a:cs typeface="Arial" panose="020B0604020202020204" pitchFamily="34" charset="0"/>
              </a:rPr>
              <a:t>The CAF documents from each grade and high school course identify related standards with explanations of the overall mathematical understanding that is to be developed. Using these documents along with the Gap Analysis and when applicable the Learning Progressions allows a teacher to determine when alterations may need to be made to typical instruction to maximize learning for all students.</a:t>
            </a:r>
          </a:p>
          <a:p>
            <a:endParaRPr lang="en-US" dirty="0"/>
          </a:p>
        </p:txBody>
      </p:sp>
      <p:sp>
        <p:nvSpPr>
          <p:cNvPr id="4" name="Slide Number Placeholder 3"/>
          <p:cNvSpPr>
            <a:spLocks noGrp="1"/>
          </p:cNvSpPr>
          <p:nvPr>
            <p:ph type="sldNum" sz="quarter" idx="5"/>
          </p:nvPr>
        </p:nvSpPr>
        <p:spPr/>
        <p:txBody>
          <a:bodyPr/>
          <a:lstStyle/>
          <a:p>
            <a:fld id="{CA0CF94F-360F-4921-BB6C-78C43DBD8233}" type="slidenum">
              <a:rPr lang="en-US" smtClean="0"/>
              <a:t>9</a:t>
            </a:fld>
            <a:endParaRPr lang="en-US"/>
          </a:p>
        </p:txBody>
      </p:sp>
    </p:spTree>
    <p:extLst>
      <p:ext uri="{BB962C8B-B14F-4D97-AF65-F5344CB8AC3E}">
        <p14:creationId xmlns:p14="http://schemas.microsoft.com/office/powerpoint/2010/main" val="37015315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4BA268-0227-471D-97DA-415AC834A9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149288" y="499283"/>
            <a:ext cx="7756222" cy="646331"/>
          </a:xfrm>
        </p:spPr>
        <p:txBody>
          <a:bodyPr wrap="square" lIns="0" tIns="0" rIns="0" bIns="0" anchor="b" anchorCtr="0">
            <a:spAutoFit/>
          </a:bodyPr>
          <a:lstStyle>
            <a:lvl1pPr algn="l">
              <a:defRPr sz="4200" b="1">
                <a:solidFill>
                  <a:schemeClr val="bg1"/>
                </a:solidFill>
              </a:defRPr>
            </a:lvl1pPr>
          </a:lstStyle>
          <a:p>
            <a:r>
              <a:rPr lang="en-US" dirty="0"/>
              <a:t>Presentation Title</a:t>
            </a:r>
          </a:p>
        </p:txBody>
      </p:sp>
      <p:sp>
        <p:nvSpPr>
          <p:cNvPr id="3" name="Subtitle 2"/>
          <p:cNvSpPr>
            <a:spLocks noGrp="1"/>
          </p:cNvSpPr>
          <p:nvPr>
            <p:ph type="subTitle" idx="1" hasCustomPrompt="1"/>
          </p:nvPr>
        </p:nvSpPr>
        <p:spPr>
          <a:xfrm>
            <a:off x="149288" y="5651273"/>
            <a:ext cx="5198217" cy="430887"/>
          </a:xfrm>
        </p:spPr>
        <p:txBody>
          <a:bodyPr wrap="square" lIns="0" tIns="0" rIns="0" bIns="0" anchor="t" anchorCtr="0">
            <a:spAutoFit/>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 Date</a:t>
            </a:r>
          </a:p>
        </p:txBody>
      </p:sp>
    </p:spTree>
    <p:extLst>
      <p:ext uri="{BB962C8B-B14F-4D97-AF65-F5344CB8AC3E}">
        <p14:creationId xmlns:p14="http://schemas.microsoft.com/office/powerpoint/2010/main" val="2618315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2"/>
            <a:ext cx="8229600" cy="646331"/>
          </a:xfrm>
        </p:spPr>
        <p:txBody>
          <a:bodyPr>
            <a:spAutoFit/>
          </a:bodyPr>
          <a:lstStyle>
            <a:lvl1pPr>
              <a:defRPr sz="4200" b="1">
                <a:solidFill>
                  <a:srgbClr val="C00000"/>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580160"/>
            <a:ext cx="8229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AB5E75AE-0F77-FF4F-A8B7-BE682401DD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48643"/>
            <a:ext cx="9144000" cy="812800"/>
          </a:xfrm>
          <a:prstGeom prst="rect">
            <a:avLst/>
          </a:prstGeom>
        </p:spPr>
      </p:pic>
    </p:spTree>
    <p:extLst>
      <p:ext uri="{BB962C8B-B14F-4D97-AF65-F5344CB8AC3E}">
        <p14:creationId xmlns:p14="http://schemas.microsoft.com/office/powerpoint/2010/main" val="2116515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C4AC0E-271D-422B-BB89-4AB4F4685D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149288" y="660866"/>
            <a:ext cx="7756222" cy="484748"/>
          </a:xfrm>
        </p:spPr>
        <p:txBody>
          <a:bodyPr wrap="square" lIns="0" tIns="0" rIns="0" bIns="0" anchor="b" anchorCtr="0">
            <a:spAutoFit/>
          </a:bodyPr>
          <a:lstStyle>
            <a:lvl1pPr algn="l">
              <a:defRPr sz="3150" b="1">
                <a:solidFill>
                  <a:schemeClr val="bg1"/>
                </a:solidFill>
              </a:defRPr>
            </a:lvl1pPr>
          </a:lstStyle>
          <a:p>
            <a:r>
              <a:rPr lang="en-US" dirty="0"/>
              <a:t>Presentation Title</a:t>
            </a:r>
          </a:p>
        </p:txBody>
      </p:sp>
      <p:sp>
        <p:nvSpPr>
          <p:cNvPr id="3" name="Subtitle 2"/>
          <p:cNvSpPr>
            <a:spLocks noGrp="1"/>
          </p:cNvSpPr>
          <p:nvPr>
            <p:ph type="subTitle" idx="1" hasCustomPrompt="1"/>
          </p:nvPr>
        </p:nvSpPr>
        <p:spPr>
          <a:xfrm>
            <a:off x="149288" y="5651273"/>
            <a:ext cx="5198217" cy="323165"/>
          </a:xfrm>
        </p:spPr>
        <p:txBody>
          <a:bodyPr wrap="square" lIns="0" tIns="0" rIns="0" bIns="0" anchor="t" anchorCtr="0">
            <a:spAutoFit/>
          </a:bodyPr>
          <a:lstStyle>
            <a:lvl1pPr marL="0" indent="0" algn="l">
              <a:buNone/>
              <a:defRPr sz="210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Presenter ∙ Date</a:t>
            </a:r>
          </a:p>
        </p:txBody>
      </p:sp>
    </p:spTree>
    <p:extLst>
      <p:ext uri="{BB962C8B-B14F-4D97-AF65-F5344CB8AC3E}">
        <p14:creationId xmlns:p14="http://schemas.microsoft.com/office/powerpoint/2010/main" val="3196215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2"/>
            <a:ext cx="8229600" cy="484748"/>
          </a:xfrm>
        </p:spPr>
        <p:txBody>
          <a:bodyPr>
            <a:spAutoFit/>
          </a:bodyPr>
          <a:lstStyle>
            <a:lvl1pPr>
              <a:defRPr sz="3150" b="1">
                <a:solidFill>
                  <a:srgbClr val="C00000"/>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580160"/>
            <a:ext cx="8229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AB5E75AE-0F77-FF4F-A8B7-BE682401DD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48643"/>
            <a:ext cx="9144000" cy="812800"/>
          </a:xfrm>
          <a:prstGeom prst="rect">
            <a:avLst/>
          </a:prstGeom>
        </p:spPr>
      </p:pic>
    </p:spTree>
    <p:extLst>
      <p:ext uri="{BB962C8B-B14F-4D97-AF65-F5344CB8AC3E}">
        <p14:creationId xmlns:p14="http://schemas.microsoft.com/office/powerpoint/2010/main" val="39355805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681836"/>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139038"/>
            <a:ext cx="8229600" cy="4525963"/>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3992632"/>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457200" rtl="0" eaLnBrk="1" latinLnBrk="0" hangingPunct="1">
        <a:spcBef>
          <a:spcPct val="0"/>
        </a:spcBef>
        <a:buNone/>
        <a:defRPr sz="4200" b="1" kern="1200">
          <a:solidFill>
            <a:srgbClr val="C00000"/>
          </a:solidFill>
          <a:latin typeface="Arial"/>
          <a:ea typeface="+mj-ea"/>
          <a:cs typeface="Arial"/>
        </a:defRPr>
      </a:lvl1pPr>
    </p:titleStyle>
    <p:body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681836"/>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139038"/>
            <a:ext cx="8229600" cy="4525963"/>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613449"/>
      </p:ext>
    </p:extLst>
  </p:cSld>
  <p:clrMap bg1="lt1" tx1="dk1" bg2="lt2" tx2="dk2" accent1="accent1" accent2="accent2" accent3="accent3" accent4="accent4" accent5="accent5" accent6="accent6" hlink="hlink" folHlink="folHlink"/>
  <p:sldLayoutIdLst>
    <p:sldLayoutId id="2147483664" r:id="rId1"/>
    <p:sldLayoutId id="2147483665" r:id="rId2"/>
  </p:sldLayoutIdLst>
  <p:txStyles>
    <p:titleStyle>
      <a:lvl1pPr algn="ctr" defTabSz="342900" rtl="0" eaLnBrk="1" latinLnBrk="0" hangingPunct="1">
        <a:spcBef>
          <a:spcPct val="0"/>
        </a:spcBef>
        <a:buNone/>
        <a:defRPr sz="3150" b="1" kern="1200">
          <a:solidFill>
            <a:srgbClr val="C00000"/>
          </a:solidFill>
          <a:latin typeface="Arial"/>
          <a:ea typeface="+mj-ea"/>
          <a:cs typeface="Arial"/>
        </a:defRPr>
      </a:lvl1pPr>
    </p:titleStyle>
    <p:bodyStyle>
      <a:lvl1pPr marL="170260" indent="-170260" algn="l" defTabSz="342900" rtl="0" eaLnBrk="1" latinLnBrk="0" hangingPunct="1">
        <a:spcBef>
          <a:spcPct val="20000"/>
        </a:spcBef>
        <a:buFont typeface="Arial"/>
        <a:buChar char="•"/>
        <a:defRPr sz="2400" kern="1200">
          <a:solidFill>
            <a:schemeClr val="tx1"/>
          </a:solidFill>
          <a:latin typeface="Arial"/>
          <a:ea typeface="+mn-ea"/>
          <a:cs typeface="Arial"/>
        </a:defRPr>
      </a:lvl1pPr>
      <a:lvl2pPr marL="428625" indent="-169069" algn="l" defTabSz="342900" rtl="0" eaLnBrk="1" latinLnBrk="0" hangingPunct="1">
        <a:spcBef>
          <a:spcPct val="20000"/>
        </a:spcBef>
        <a:buFont typeface="Arial"/>
        <a:buChar char="–"/>
        <a:defRPr sz="2400" kern="1200">
          <a:solidFill>
            <a:schemeClr val="tx1"/>
          </a:solidFill>
          <a:latin typeface="Arial"/>
          <a:ea typeface="+mn-ea"/>
          <a:cs typeface="Arial"/>
        </a:defRPr>
      </a:lvl2pPr>
      <a:lvl3pPr marL="769144" indent="-171450" algn="l" defTabSz="342900" rtl="0" eaLnBrk="1" latinLnBrk="0" hangingPunct="1">
        <a:spcBef>
          <a:spcPct val="20000"/>
        </a:spcBef>
        <a:buFont typeface="Arial"/>
        <a:buChar char="•"/>
        <a:defRPr sz="2400" kern="1200">
          <a:solidFill>
            <a:schemeClr val="tx1"/>
          </a:solidFill>
          <a:latin typeface="Arial"/>
          <a:ea typeface="+mn-ea"/>
          <a:cs typeface="Arial"/>
        </a:defRPr>
      </a:lvl3pPr>
      <a:lvl4pPr marL="1117997" indent="-171450" algn="l" defTabSz="342900" rtl="0" eaLnBrk="1" latinLnBrk="0" hangingPunct="1">
        <a:spcBef>
          <a:spcPct val="20000"/>
        </a:spcBef>
        <a:buFont typeface="Arial"/>
        <a:buChar char="–"/>
        <a:defRPr sz="2400" kern="1200">
          <a:solidFill>
            <a:schemeClr val="tx1"/>
          </a:solidFill>
          <a:latin typeface="Arial"/>
          <a:ea typeface="+mn-ea"/>
          <a:cs typeface="Arial"/>
        </a:defRPr>
      </a:lvl4pPr>
      <a:lvl5pPr marL="1460897" indent="-171450" algn="l" defTabSz="342900" rtl="0" eaLnBrk="1" latinLnBrk="0" hangingPunct="1">
        <a:spcBef>
          <a:spcPct val="20000"/>
        </a:spcBef>
        <a:buFont typeface="Arial"/>
        <a:buChar char="»"/>
        <a:defRPr sz="240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audio" Target="../media/media1.m4a"/><Relationship Id="rId7" Type="http://schemas.openxmlformats.org/officeDocument/2006/relationships/audio" Target="../media/media3.m4a"/><Relationship Id="rId2" Type="http://schemas.microsoft.com/office/2007/relationships/media" Target="../media/media1.m4a"/><Relationship Id="rId1" Type="http://schemas.openxmlformats.org/officeDocument/2006/relationships/tags" Target="../tags/tag1.xml"/><Relationship Id="rId6" Type="http://schemas.microsoft.com/office/2007/relationships/media" Target="../media/media3.m4a"/><Relationship Id="rId5" Type="http://schemas.openxmlformats.org/officeDocument/2006/relationships/audio" Target="../media/media2.m4a"/><Relationship Id="rId10" Type="http://schemas.openxmlformats.org/officeDocument/2006/relationships/image" Target="../media/image4.png"/><Relationship Id="rId4" Type="http://schemas.microsoft.com/office/2007/relationships/media" Target="../media/media2.m4a"/><Relationship Id="rId9"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5.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16.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7.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www.google.com/url?client=internal-element-cse&amp;cx=004090422369657135499:hp0hfptjhpg&amp;q=https://education.ohio.gov/getattachment/Topics/Testing/Ohios-State-Test-in-ELA-Math-Science-SocialStudies/Item-Development-Sequence.pdf.aspx&amp;sa=U&amp;ved=2ahUKEwjz2sLC1r3pAhUI5awKHUbMBisQFjAAegQIARAB&amp;usg=AOvVaw1LztYQsqsSE-gFx4fRAtvS" TargetMode="External"/><Relationship Id="rId5" Type="http://schemas.openxmlformats.org/officeDocument/2006/relationships/hyperlink" Target="https://education.ohio.gov/Topics/Testing/Ohios-State-Test-in-ELA-Math-Science-SocialStudies/State-Tests-Content-Preparation-for-Teachers/Mathematics-Test-Blueprints-and-Resources"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hyperlink" Target="mailto:Brian.Bickley@education.ohio.gov" TargetMode="External"/><Relationship Id="rId13" Type="http://schemas.openxmlformats.org/officeDocument/2006/relationships/image" Target="../media/image4.png"/><Relationship Id="rId3" Type="http://schemas.openxmlformats.org/officeDocument/2006/relationships/audio" Target="../media/media19.m4a"/><Relationship Id="rId7" Type="http://schemas.openxmlformats.org/officeDocument/2006/relationships/notesSlide" Target="../notesSlides/notesSlide17.xml"/><Relationship Id="rId12" Type="http://schemas.openxmlformats.org/officeDocument/2006/relationships/hyperlink" Target="mailto:Yelena.Palayeva@education.ohio.gov" TargetMode="External"/><Relationship Id="rId2" Type="http://schemas.microsoft.com/office/2007/relationships/media" Target="../media/media19.m4a"/><Relationship Id="rId1" Type="http://schemas.openxmlformats.org/officeDocument/2006/relationships/tags" Target="../tags/tag2.xml"/><Relationship Id="rId6" Type="http://schemas.openxmlformats.org/officeDocument/2006/relationships/slideLayout" Target="../slideLayouts/slideLayout2.xml"/><Relationship Id="rId11" Type="http://schemas.openxmlformats.org/officeDocument/2006/relationships/hyperlink" Target="mailto:Annika.Moore@education.ohio.gov" TargetMode="External"/><Relationship Id="rId5" Type="http://schemas.openxmlformats.org/officeDocument/2006/relationships/audio" Target="../media/media20.m4a"/><Relationship Id="rId10" Type="http://schemas.openxmlformats.org/officeDocument/2006/relationships/hyperlink" Target="mailto:Ann.Carlson@education.ohio.gov" TargetMode="External"/><Relationship Id="rId4" Type="http://schemas.microsoft.com/office/2007/relationships/media" Target="../media/media20.m4a"/><Relationship Id="rId9" Type="http://schemas.openxmlformats.org/officeDocument/2006/relationships/hyperlink" Target="mailto:Anna.Cannelongo@education.ohio.gov"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7.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69D0F47-85F1-49ED-A201-56881DEC266E}"/>
              </a:ext>
            </a:extLst>
          </p:cNvPr>
          <p:cNvSpPr>
            <a:spLocks noGrp="1"/>
          </p:cNvSpPr>
          <p:nvPr>
            <p:ph type="subTitle" idx="1"/>
          </p:nvPr>
        </p:nvSpPr>
        <p:spPr>
          <a:xfrm>
            <a:off x="261259" y="5627805"/>
            <a:ext cx="5576599" cy="430887"/>
          </a:xfrm>
        </p:spPr>
        <p:txBody>
          <a:bodyPr/>
          <a:lstStyle/>
          <a:p>
            <a:r>
              <a:rPr lang="en-US" dirty="0"/>
              <a:t>June 2020</a:t>
            </a:r>
          </a:p>
        </p:txBody>
      </p:sp>
      <p:sp>
        <p:nvSpPr>
          <p:cNvPr id="2" name="TextBox 1">
            <a:extLst>
              <a:ext uri="{FF2B5EF4-FFF2-40B4-BE49-F238E27FC236}">
                <a16:creationId xmlns:a16="http://schemas.microsoft.com/office/drawing/2014/main" id="{A871DB46-E5F1-43F4-942E-BD0A14760391}"/>
              </a:ext>
            </a:extLst>
          </p:cNvPr>
          <p:cNvSpPr txBox="1"/>
          <p:nvPr/>
        </p:nvSpPr>
        <p:spPr>
          <a:xfrm>
            <a:off x="130205" y="407494"/>
            <a:ext cx="8589507" cy="1846659"/>
          </a:xfrm>
          <a:prstGeom prst="rect">
            <a:avLst/>
          </a:prstGeom>
          <a:noFill/>
        </p:spPr>
        <p:txBody>
          <a:bodyPr wrap="square" rtlCol="0" anchor="t">
            <a:spAutoFit/>
          </a:bodyPr>
          <a:lstStyle/>
          <a:p>
            <a:r>
              <a:rPr lang="en-US" sz="3600" b="1" dirty="0">
                <a:solidFill>
                  <a:schemeClr val="bg1"/>
                </a:solidFill>
                <a:latin typeface="Arial"/>
                <a:ea typeface="+mn-lt"/>
                <a:cs typeface="+mn-lt"/>
              </a:rPr>
              <a:t>Student Readiness Toolkit for Math</a:t>
            </a:r>
            <a:br>
              <a:rPr lang="en-US" sz="3400" b="1" dirty="0">
                <a:latin typeface="Arial"/>
                <a:ea typeface="+mn-lt"/>
                <a:cs typeface="+mn-lt"/>
              </a:rPr>
            </a:br>
            <a:endParaRPr lang="en-US" sz="3400" b="1" dirty="0">
              <a:solidFill>
                <a:schemeClr val="bg1"/>
              </a:solidFill>
              <a:latin typeface="Arial"/>
              <a:ea typeface="+mn-lt"/>
              <a:cs typeface="+mn-lt"/>
            </a:endParaRPr>
          </a:p>
          <a:p>
            <a:pPr algn="ctr"/>
            <a:endParaRPr lang="en-US" sz="4400" dirty="0">
              <a:latin typeface="Arial" panose="020B0604020202020204" pitchFamily="34" charset="0"/>
              <a:cs typeface="Arial" panose="020B0604020202020204" pitchFamily="34" charset="0"/>
            </a:endParaRPr>
          </a:p>
        </p:txBody>
      </p:sp>
      <p:pic>
        <p:nvPicPr>
          <p:cNvPr id="4" name="Recorded Sound">
            <a:hlinkClick r:id="" action="ppaction://media"/>
            <a:extLst>
              <a:ext uri="{FF2B5EF4-FFF2-40B4-BE49-F238E27FC236}">
                <a16:creationId xmlns:a16="http://schemas.microsoft.com/office/drawing/2014/main" id="{1B4EB4F5-4C3C-495C-A35B-3F6D17238B6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419600" y="3276600"/>
            <a:ext cx="304800" cy="304800"/>
          </a:xfrm>
          <a:prstGeom prst="rect">
            <a:avLst/>
          </a:prstGeom>
        </p:spPr>
      </p:pic>
      <p:pic>
        <p:nvPicPr>
          <p:cNvPr id="5" name="Math Toolkit">
            <a:hlinkClick r:id="" action="ppaction://media"/>
            <a:extLst>
              <a:ext uri="{FF2B5EF4-FFF2-40B4-BE49-F238E27FC236}">
                <a16:creationId xmlns:a16="http://schemas.microsoft.com/office/drawing/2014/main" id="{CE111102-75DE-4B83-A110-E02931883064}"/>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4419600" y="3276600"/>
            <a:ext cx="304800" cy="304800"/>
          </a:xfrm>
          <a:prstGeom prst="rect">
            <a:avLst/>
          </a:prstGeom>
        </p:spPr>
      </p:pic>
      <p:pic>
        <p:nvPicPr>
          <p:cNvPr id="6" name="Audio 5">
            <a:hlinkClick r:id="" action="ppaction://media"/>
            <a:extLst>
              <a:ext uri="{FF2B5EF4-FFF2-40B4-BE49-F238E27FC236}">
                <a16:creationId xmlns:a16="http://schemas.microsoft.com/office/drawing/2014/main" id="{BF28D91F-26D5-4E30-99B7-5286F40737F3}"/>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2060945502"/>
      </p:ext>
    </p:extLst>
  </p:cSld>
  <p:clrMapOvr>
    <a:masterClrMapping/>
  </p:clrMapOvr>
  <mc:AlternateContent xmlns:mc="http://schemas.openxmlformats.org/markup-compatibility/2006" xmlns:p14="http://schemas.microsoft.com/office/powerpoint/2010/main">
    <mc:Choice Requires="p14">
      <p:transition spd="med" p14:dur="700" advTm="15134">
        <p:fade/>
      </p:transition>
    </mc:Choice>
    <mc:Fallback xmlns="">
      <p:transition spd="med" advTm="151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703"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0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audio>
              <p:cMediaNode vol="80000">
                <p:cTn id="16" fill="hold" display="0">
                  <p:stCondLst>
                    <p:cond delay="indefinite"/>
                  </p:stCondLst>
                  <p:endCondLst>
                    <p:cond evt="onStopAudio" delay="0">
                      <p:tgtEl>
                        <p:sldTgt/>
                      </p:tgtEl>
                    </p:cond>
                  </p:endCondLst>
                </p:cTn>
                <p:tgtEl>
                  <p:spTgt spid="5"/>
                </p:tgtEl>
              </p:cMediaNode>
            </p:audio>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5070" objId="4"/>
        <p14:stopEvt time="7852" objId="4"/>
        <p14:playEvt time="9059" objId="5"/>
        <p14:stopEvt time="15134"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12A16-7E8A-4618-BC01-3422FDC22C01}"/>
              </a:ext>
            </a:extLst>
          </p:cNvPr>
          <p:cNvSpPr>
            <a:spLocks noGrp="1"/>
          </p:cNvSpPr>
          <p:nvPr>
            <p:ph type="title"/>
          </p:nvPr>
        </p:nvSpPr>
        <p:spPr>
          <a:xfrm>
            <a:off x="457200" y="457202"/>
            <a:ext cx="8229600" cy="646331"/>
          </a:xfrm>
        </p:spPr>
        <p:txBody>
          <a:bodyPr/>
          <a:lstStyle/>
          <a:p>
            <a:pPr algn="l"/>
            <a:r>
              <a:rPr lang="en-US" dirty="0">
                <a:solidFill>
                  <a:schemeClr val="accent5">
                    <a:lumMod val="75000"/>
                  </a:schemeClr>
                </a:solidFill>
              </a:rPr>
              <a:t>Put It Together</a:t>
            </a:r>
          </a:p>
        </p:txBody>
      </p:sp>
      <p:sp>
        <p:nvSpPr>
          <p:cNvPr id="3" name="Content Placeholder 2">
            <a:extLst>
              <a:ext uri="{FF2B5EF4-FFF2-40B4-BE49-F238E27FC236}">
                <a16:creationId xmlns:a16="http://schemas.microsoft.com/office/drawing/2014/main" id="{E1AC34DC-D1B8-4735-A2A8-4496EDEF018E}"/>
              </a:ext>
            </a:extLst>
          </p:cNvPr>
          <p:cNvSpPr>
            <a:spLocks noGrp="1"/>
          </p:cNvSpPr>
          <p:nvPr>
            <p:ph idx="1"/>
          </p:nvPr>
        </p:nvSpPr>
        <p:spPr>
          <a:xfrm>
            <a:off x="457200" y="2798762"/>
            <a:ext cx="1851285" cy="1260475"/>
          </a:xfrm>
        </p:spPr>
        <p:txBody>
          <a:bodyPr/>
          <a:lstStyle/>
          <a:p>
            <a:pPr marL="0" indent="0" algn="ctr">
              <a:buNone/>
            </a:pPr>
            <a:r>
              <a:rPr lang="en-US" dirty="0">
                <a:solidFill>
                  <a:schemeClr val="accent5">
                    <a:lumMod val="75000"/>
                  </a:schemeClr>
                </a:solidFill>
              </a:rPr>
              <a:t>Gap Analysis</a:t>
            </a:r>
          </a:p>
        </p:txBody>
      </p:sp>
      <p:sp>
        <p:nvSpPr>
          <p:cNvPr id="5" name="TextBox 4">
            <a:extLst>
              <a:ext uri="{FF2B5EF4-FFF2-40B4-BE49-F238E27FC236}">
                <a16:creationId xmlns:a16="http://schemas.microsoft.com/office/drawing/2014/main" id="{0DE5B5D6-2A45-4F8A-BF7B-9C31037CB0B1}"/>
              </a:ext>
            </a:extLst>
          </p:cNvPr>
          <p:cNvSpPr txBox="1"/>
          <p:nvPr/>
        </p:nvSpPr>
        <p:spPr>
          <a:xfrm>
            <a:off x="2181226" y="2983043"/>
            <a:ext cx="49569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EE0E2F56-8A99-4367-AF87-AED8FE57B020}"/>
              </a:ext>
            </a:extLst>
          </p:cNvPr>
          <p:cNvSpPr txBox="1"/>
          <p:nvPr/>
        </p:nvSpPr>
        <p:spPr>
          <a:xfrm>
            <a:off x="2767013" y="2059713"/>
            <a:ext cx="2595562" cy="2554545"/>
          </a:xfrm>
          <a:prstGeom prst="rect">
            <a:avLst/>
          </a:prstGeom>
          <a:noFill/>
        </p:spPr>
        <p:txBody>
          <a:bodyPr wrap="square" rtlCol="0">
            <a:spAutoFit/>
          </a:bodyPr>
          <a:lstStyle/>
          <a:p>
            <a:pPr algn="ctr"/>
            <a:r>
              <a:rPr lang="en-US" sz="3200" dirty="0">
                <a:solidFill>
                  <a:srgbClr val="C00000"/>
                </a:solidFill>
                <a:latin typeface="Arial" panose="020B0604020202020204" pitchFamily="34" charset="0"/>
                <a:cs typeface="Arial" panose="020B0604020202020204" pitchFamily="34" charset="0"/>
              </a:rPr>
              <a:t>Learning Progressions and/or </a:t>
            </a:r>
          </a:p>
          <a:p>
            <a:pPr algn="ctr"/>
            <a:r>
              <a:rPr lang="en-US" sz="3200" dirty="0">
                <a:solidFill>
                  <a:srgbClr val="C00000"/>
                </a:solidFill>
                <a:latin typeface="Arial" panose="020B0604020202020204" pitchFamily="34" charset="0"/>
                <a:cs typeface="Arial" panose="020B0604020202020204" pitchFamily="34" charset="0"/>
              </a:rPr>
              <a:t>Critical Areas of Focus</a:t>
            </a:r>
          </a:p>
        </p:txBody>
      </p:sp>
      <p:sp>
        <p:nvSpPr>
          <p:cNvPr id="8" name="TextBox 7">
            <a:extLst>
              <a:ext uri="{FF2B5EF4-FFF2-40B4-BE49-F238E27FC236}">
                <a16:creationId xmlns:a16="http://schemas.microsoft.com/office/drawing/2014/main" id="{F1E138AB-AEB5-4FA4-98CC-F295ACC26EAA}"/>
              </a:ext>
            </a:extLst>
          </p:cNvPr>
          <p:cNvSpPr txBox="1"/>
          <p:nvPr/>
        </p:nvSpPr>
        <p:spPr>
          <a:xfrm>
            <a:off x="5452672" y="2921872"/>
            <a:ext cx="607101"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t>
            </a:r>
          </a:p>
        </p:txBody>
      </p:sp>
      <p:pic>
        <p:nvPicPr>
          <p:cNvPr id="10" name="Picture 9">
            <a:extLst>
              <a:ext uri="{FF2B5EF4-FFF2-40B4-BE49-F238E27FC236}">
                <a16:creationId xmlns:a16="http://schemas.microsoft.com/office/drawing/2014/main" id="{31DEA6BC-3F4A-4FC6-B2CD-F53D86CF5A0E}"/>
              </a:ext>
            </a:extLst>
          </p:cNvPr>
          <p:cNvPicPr>
            <a:picLocks noChangeAspect="1"/>
          </p:cNvPicPr>
          <p:nvPr/>
        </p:nvPicPr>
        <p:blipFill>
          <a:blip r:embed="rId5"/>
          <a:stretch>
            <a:fillRect/>
          </a:stretch>
        </p:blipFill>
        <p:spPr>
          <a:xfrm>
            <a:off x="6471001" y="2507362"/>
            <a:ext cx="1118019" cy="1221676"/>
          </a:xfrm>
          <a:prstGeom prst="rect">
            <a:avLst/>
          </a:prstGeom>
        </p:spPr>
      </p:pic>
      <p:pic>
        <p:nvPicPr>
          <p:cNvPr id="4" name="Audio 3">
            <a:hlinkClick r:id="" action="ppaction://media"/>
            <a:extLst>
              <a:ext uri="{FF2B5EF4-FFF2-40B4-BE49-F238E27FC236}">
                <a16:creationId xmlns:a16="http://schemas.microsoft.com/office/drawing/2014/main" id="{F29F270F-2428-4FD4-B5BB-AA5002384F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358858840"/>
      </p:ext>
    </p:extLst>
  </p:cSld>
  <p:clrMapOvr>
    <a:masterClrMapping/>
  </p:clrMapOvr>
  <mc:AlternateContent xmlns:mc="http://schemas.openxmlformats.org/markup-compatibility/2006" xmlns:p14="http://schemas.microsoft.com/office/powerpoint/2010/main">
    <mc:Choice Requires="p14">
      <p:transition spd="slow" p14:dur="2000" advTm="71444"/>
    </mc:Choice>
    <mc:Fallback xmlns="">
      <p:transition spd="slow" advTm="71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B2393-E6FF-4A09-B75A-34F9C587EFA9}"/>
              </a:ext>
            </a:extLst>
          </p:cNvPr>
          <p:cNvSpPr>
            <a:spLocks noGrp="1"/>
          </p:cNvSpPr>
          <p:nvPr>
            <p:ph type="title"/>
          </p:nvPr>
        </p:nvSpPr>
        <p:spPr/>
        <p:txBody>
          <a:bodyPr/>
          <a:lstStyle/>
          <a:p>
            <a:pPr algn="l"/>
            <a:r>
              <a:rPr lang="en-US" dirty="0">
                <a:solidFill>
                  <a:schemeClr val="accent5">
                    <a:lumMod val="75000"/>
                  </a:schemeClr>
                </a:solidFill>
              </a:rPr>
              <a:t>Model Curriculum </a:t>
            </a:r>
            <a:r>
              <a:rPr lang="en-US" sz="1800" dirty="0">
                <a:solidFill>
                  <a:schemeClr val="accent5">
                    <a:lumMod val="75000"/>
                  </a:schemeClr>
                </a:solidFill>
              </a:rPr>
              <a:t>GRADE 7</a:t>
            </a:r>
            <a:endParaRPr lang="en-US" dirty="0">
              <a:solidFill>
                <a:schemeClr val="accent5">
                  <a:lumMod val="75000"/>
                </a:schemeClr>
              </a:solidFill>
            </a:endParaRPr>
          </a:p>
        </p:txBody>
      </p:sp>
      <p:sp>
        <p:nvSpPr>
          <p:cNvPr id="3" name="Content Placeholder 2">
            <a:extLst>
              <a:ext uri="{FF2B5EF4-FFF2-40B4-BE49-F238E27FC236}">
                <a16:creationId xmlns:a16="http://schemas.microsoft.com/office/drawing/2014/main" id="{9B9D0F63-C657-46B3-8600-58A5AAFF2F21}"/>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03631F00-306C-4ED8-9D1D-D57AFDE93192}"/>
              </a:ext>
            </a:extLst>
          </p:cNvPr>
          <p:cNvPicPr>
            <a:picLocks noChangeAspect="1"/>
          </p:cNvPicPr>
          <p:nvPr/>
        </p:nvPicPr>
        <p:blipFill>
          <a:blip r:embed="rId5"/>
          <a:stretch>
            <a:fillRect/>
          </a:stretch>
        </p:blipFill>
        <p:spPr>
          <a:xfrm>
            <a:off x="457200" y="1261162"/>
            <a:ext cx="8035327" cy="3309892"/>
          </a:xfrm>
          <a:prstGeom prst="rect">
            <a:avLst/>
          </a:prstGeom>
        </p:spPr>
      </p:pic>
      <p:sp>
        <p:nvSpPr>
          <p:cNvPr id="4" name="TextBox 3">
            <a:extLst>
              <a:ext uri="{FF2B5EF4-FFF2-40B4-BE49-F238E27FC236}">
                <a16:creationId xmlns:a16="http://schemas.microsoft.com/office/drawing/2014/main" id="{EA00EA20-CC63-4D39-B002-F8B7884AAB4E}"/>
              </a:ext>
            </a:extLst>
          </p:cNvPr>
          <p:cNvSpPr txBox="1"/>
          <p:nvPr/>
        </p:nvSpPr>
        <p:spPr>
          <a:xfrm>
            <a:off x="457200" y="4691743"/>
            <a:ext cx="8098971" cy="923330"/>
          </a:xfrm>
          <a:prstGeom prst="rect">
            <a:avLst/>
          </a:prstGeom>
          <a:noFill/>
        </p:spPr>
        <p:txBody>
          <a:bodyPr wrap="square" rtlCol="0">
            <a:spAutoFit/>
          </a:bodyPr>
          <a:lstStyle/>
          <a:p>
            <a:r>
              <a:rPr lang="en-US" b="1" dirty="0">
                <a:solidFill>
                  <a:schemeClr val="accent5">
                    <a:lumMod val="75000"/>
                  </a:schemeClr>
                </a:solidFill>
                <a:latin typeface="Arial" panose="020B0604020202020204" pitchFamily="34" charset="0"/>
                <a:cs typeface="Arial" panose="020B0604020202020204" pitchFamily="34" charset="0"/>
              </a:rPr>
              <a:t>Adds further guidance about the connections of previous learning and the instructional focus</a:t>
            </a:r>
            <a:r>
              <a:rPr lang="en-US" dirty="0">
                <a:solidFill>
                  <a:schemeClr val="accent5">
                    <a:lumMod val="75000"/>
                  </a:schemeClr>
                </a:solidFill>
                <a:latin typeface="Arial" panose="020B0604020202020204" pitchFamily="34" charset="0"/>
                <a:cs typeface="Arial" panose="020B0604020202020204" pitchFamily="34" charset="0"/>
              </a:rPr>
              <a:t>.</a:t>
            </a:r>
          </a:p>
          <a:p>
            <a:endParaRPr lang="en-US" dirty="0"/>
          </a:p>
        </p:txBody>
      </p:sp>
      <p:pic>
        <p:nvPicPr>
          <p:cNvPr id="6" name="Audio 5">
            <a:hlinkClick r:id="" action="ppaction://media"/>
            <a:extLst>
              <a:ext uri="{FF2B5EF4-FFF2-40B4-BE49-F238E27FC236}">
                <a16:creationId xmlns:a16="http://schemas.microsoft.com/office/drawing/2014/main" id="{DAD854AE-63FE-49A8-BE7C-0123A91EC6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937744235"/>
      </p:ext>
    </p:extLst>
  </p:cSld>
  <p:clrMapOvr>
    <a:masterClrMapping/>
  </p:clrMapOvr>
  <mc:AlternateContent xmlns:mc="http://schemas.openxmlformats.org/markup-compatibility/2006" xmlns:p14="http://schemas.microsoft.com/office/powerpoint/2010/main">
    <mc:Choice Requires="p14">
      <p:transition spd="slow" p14:dur="2000" advTm="14531"/>
    </mc:Choice>
    <mc:Fallback xmlns="">
      <p:transition spd="slow" advTm="14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7141A-D914-414C-B0B9-5C7F29693086}"/>
              </a:ext>
            </a:extLst>
          </p:cNvPr>
          <p:cNvSpPr>
            <a:spLocks noGrp="1"/>
          </p:cNvSpPr>
          <p:nvPr>
            <p:ph type="title"/>
          </p:nvPr>
        </p:nvSpPr>
        <p:spPr/>
        <p:txBody>
          <a:bodyPr/>
          <a:lstStyle/>
          <a:p>
            <a:pPr algn="l"/>
            <a:r>
              <a:rPr lang="en-US" dirty="0">
                <a:solidFill>
                  <a:schemeClr val="accent5">
                    <a:lumMod val="75000"/>
                  </a:schemeClr>
                </a:solidFill>
              </a:rPr>
              <a:t>Local Curriculum</a:t>
            </a:r>
            <a:endParaRPr lang="en-US" dirty="0"/>
          </a:p>
        </p:txBody>
      </p:sp>
      <p:sp>
        <p:nvSpPr>
          <p:cNvPr id="3" name="Content Placeholder 2">
            <a:extLst>
              <a:ext uri="{FF2B5EF4-FFF2-40B4-BE49-F238E27FC236}">
                <a16:creationId xmlns:a16="http://schemas.microsoft.com/office/drawing/2014/main" id="{6F0BCCBF-F98A-4337-8FE9-580BECE83E38}"/>
              </a:ext>
            </a:extLst>
          </p:cNvPr>
          <p:cNvSpPr>
            <a:spLocks noGrp="1"/>
          </p:cNvSpPr>
          <p:nvPr>
            <p:ph idx="1"/>
          </p:nvPr>
        </p:nvSpPr>
        <p:spPr>
          <a:xfrm>
            <a:off x="4463365" y="1236249"/>
            <a:ext cx="4244274" cy="4646391"/>
          </a:xfrm>
        </p:spPr>
        <p:txBody>
          <a:bodyPr/>
          <a:lstStyle/>
          <a:p>
            <a:r>
              <a:rPr lang="en-US" sz="2800" dirty="0"/>
              <a:t>Look for lessons that exceed the learning expectations for the grade or course; use those as extensions or remove altogether</a:t>
            </a:r>
          </a:p>
          <a:p>
            <a:r>
              <a:rPr lang="en-US" sz="2800" dirty="0"/>
              <a:t>Review sequence or pacing for ways to better connect to previous learning</a:t>
            </a:r>
          </a:p>
          <a:p>
            <a:pPr marL="0" indent="0">
              <a:buNone/>
            </a:pPr>
            <a:endParaRPr lang="en-US" dirty="0"/>
          </a:p>
          <a:p>
            <a:pPr marL="0" indent="0">
              <a:buNone/>
            </a:pPr>
            <a:endParaRPr lang="en-US" dirty="0"/>
          </a:p>
          <a:p>
            <a:pPr marL="0" indent="0">
              <a:buNone/>
            </a:pPr>
            <a:endParaRPr lang="en-US" dirty="0"/>
          </a:p>
        </p:txBody>
      </p:sp>
      <p:pic>
        <p:nvPicPr>
          <p:cNvPr id="4" name="Picture 4">
            <a:extLst>
              <a:ext uri="{FF2B5EF4-FFF2-40B4-BE49-F238E27FC236}">
                <a16:creationId xmlns:a16="http://schemas.microsoft.com/office/drawing/2014/main" id="{FCD30EC2-7505-4511-950A-5C0F19497D45}"/>
              </a:ext>
            </a:extLst>
          </p:cNvPr>
          <p:cNvPicPr>
            <a:picLocks noChangeAspect="1"/>
          </p:cNvPicPr>
          <p:nvPr/>
        </p:nvPicPr>
        <p:blipFill rotWithShape="1">
          <a:blip r:embed="rId5"/>
          <a:srcRect l="7011" t="-552" r="17712" b="1105"/>
          <a:stretch/>
        </p:blipFill>
        <p:spPr>
          <a:xfrm>
            <a:off x="436361" y="1714647"/>
            <a:ext cx="3690508" cy="3428706"/>
          </a:xfrm>
          <a:prstGeom prst="rect">
            <a:avLst/>
          </a:prstGeom>
        </p:spPr>
      </p:pic>
      <p:pic>
        <p:nvPicPr>
          <p:cNvPr id="5" name="Audio 4">
            <a:hlinkClick r:id="" action="ppaction://media"/>
            <a:extLst>
              <a:ext uri="{FF2B5EF4-FFF2-40B4-BE49-F238E27FC236}">
                <a16:creationId xmlns:a16="http://schemas.microsoft.com/office/drawing/2014/main" id="{E3AB9431-B84D-43C3-9CE9-20C5408EDC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851777555"/>
      </p:ext>
    </p:extLst>
  </p:cSld>
  <p:clrMapOvr>
    <a:masterClrMapping/>
  </p:clrMapOvr>
  <mc:AlternateContent xmlns:mc="http://schemas.openxmlformats.org/markup-compatibility/2006" xmlns:p14="http://schemas.microsoft.com/office/powerpoint/2010/main">
    <mc:Choice Requires="p14">
      <p:transition spd="slow" p14:dur="2000" advTm="29137"/>
    </mc:Choice>
    <mc:Fallback xmlns="">
      <p:transition spd="slow" advTm="29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97547-C2AB-44E3-BF29-DB5770D27BBC}"/>
              </a:ext>
            </a:extLst>
          </p:cNvPr>
          <p:cNvSpPr>
            <a:spLocks noGrp="1"/>
          </p:cNvSpPr>
          <p:nvPr>
            <p:ph type="title"/>
          </p:nvPr>
        </p:nvSpPr>
        <p:spPr>
          <a:xfrm>
            <a:off x="457200" y="457202"/>
            <a:ext cx="8229600" cy="646331"/>
          </a:xfrm>
        </p:spPr>
        <p:txBody>
          <a:bodyPr/>
          <a:lstStyle/>
          <a:p>
            <a:pPr algn="l"/>
            <a:r>
              <a:rPr lang="en-US" dirty="0">
                <a:solidFill>
                  <a:schemeClr val="accent5">
                    <a:lumMod val="75000"/>
                  </a:schemeClr>
                </a:solidFill>
              </a:rPr>
              <a:t>Preparing for Instruction</a:t>
            </a:r>
            <a:endParaRPr lang="en-US" dirty="0"/>
          </a:p>
        </p:txBody>
      </p:sp>
      <p:sp>
        <p:nvSpPr>
          <p:cNvPr id="3" name="Content Placeholder 2">
            <a:extLst>
              <a:ext uri="{FF2B5EF4-FFF2-40B4-BE49-F238E27FC236}">
                <a16:creationId xmlns:a16="http://schemas.microsoft.com/office/drawing/2014/main" id="{E24D615A-858B-426E-985A-8FE0E5D748CA}"/>
              </a:ext>
            </a:extLst>
          </p:cNvPr>
          <p:cNvSpPr>
            <a:spLocks noGrp="1"/>
          </p:cNvSpPr>
          <p:nvPr>
            <p:ph idx="1"/>
          </p:nvPr>
        </p:nvSpPr>
        <p:spPr>
          <a:xfrm>
            <a:off x="4432411" y="1247703"/>
            <a:ext cx="4254389" cy="4910334"/>
          </a:xfrm>
        </p:spPr>
        <p:txBody>
          <a:bodyPr/>
          <a:lstStyle/>
          <a:p>
            <a:pPr marL="0" indent="0">
              <a:buNone/>
            </a:pPr>
            <a:r>
              <a:rPr lang="en-US" sz="2600" dirty="0"/>
              <a:t>A series of guiding questions to trigger teacher reflection on previous teaching practices while at the same time considering the likely absence or weakness of previous learning based upon knowledge of the progression of learning in the mathematical area and the documentation in the Gap Analysis. </a:t>
            </a:r>
          </a:p>
        </p:txBody>
      </p:sp>
      <p:pic>
        <p:nvPicPr>
          <p:cNvPr id="4" name="Picture 4">
            <a:extLst>
              <a:ext uri="{FF2B5EF4-FFF2-40B4-BE49-F238E27FC236}">
                <a16:creationId xmlns:a16="http://schemas.microsoft.com/office/drawing/2014/main" id="{46AAEF52-4E8E-4E46-96E0-CA0DA8161684}"/>
              </a:ext>
            </a:extLst>
          </p:cNvPr>
          <p:cNvPicPr>
            <a:picLocks noChangeAspect="1"/>
          </p:cNvPicPr>
          <p:nvPr/>
        </p:nvPicPr>
        <p:blipFill rotWithShape="1">
          <a:blip r:embed="rId5"/>
          <a:srcRect l="35038" t="-345" r="-256"/>
          <a:stretch/>
        </p:blipFill>
        <p:spPr>
          <a:xfrm>
            <a:off x="600833" y="1436766"/>
            <a:ext cx="3582049" cy="4095769"/>
          </a:xfrm>
          <a:prstGeom prst="rect">
            <a:avLst/>
          </a:prstGeom>
        </p:spPr>
      </p:pic>
      <p:pic>
        <p:nvPicPr>
          <p:cNvPr id="5" name="Audio 4">
            <a:hlinkClick r:id="" action="ppaction://media"/>
            <a:extLst>
              <a:ext uri="{FF2B5EF4-FFF2-40B4-BE49-F238E27FC236}">
                <a16:creationId xmlns:a16="http://schemas.microsoft.com/office/drawing/2014/main" id="{2217E050-A2AC-434E-AA61-CF65816E63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082122420"/>
      </p:ext>
    </p:extLst>
  </p:cSld>
  <p:clrMapOvr>
    <a:masterClrMapping/>
  </p:clrMapOvr>
  <mc:AlternateContent xmlns:mc="http://schemas.openxmlformats.org/markup-compatibility/2006" xmlns:p14="http://schemas.microsoft.com/office/powerpoint/2010/main">
    <mc:Choice Requires="p14">
      <p:transition spd="slow" p14:dur="2000" advTm="24642"/>
    </mc:Choice>
    <mc:Fallback xmlns="">
      <p:transition spd="slow" advTm="24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FB57C-00F7-472E-8FD0-70891915B8A1}"/>
              </a:ext>
            </a:extLst>
          </p:cNvPr>
          <p:cNvSpPr>
            <a:spLocks noGrp="1"/>
          </p:cNvSpPr>
          <p:nvPr>
            <p:ph type="title"/>
          </p:nvPr>
        </p:nvSpPr>
        <p:spPr/>
        <p:txBody>
          <a:bodyPr/>
          <a:lstStyle/>
          <a:p>
            <a:pPr algn="l"/>
            <a:r>
              <a:rPr lang="en-US" dirty="0">
                <a:solidFill>
                  <a:schemeClr val="accent5">
                    <a:lumMod val="75000"/>
                  </a:schemeClr>
                </a:solidFill>
              </a:rPr>
              <a:t>Assessment Tools</a:t>
            </a:r>
          </a:p>
        </p:txBody>
      </p:sp>
      <p:sp>
        <p:nvSpPr>
          <p:cNvPr id="3" name="Content Placeholder 2">
            <a:extLst>
              <a:ext uri="{FF2B5EF4-FFF2-40B4-BE49-F238E27FC236}">
                <a16:creationId xmlns:a16="http://schemas.microsoft.com/office/drawing/2014/main" id="{8DE82D78-43AE-4AF6-B7E0-493BB2DDA06C}"/>
              </a:ext>
            </a:extLst>
          </p:cNvPr>
          <p:cNvSpPr>
            <a:spLocks noGrp="1"/>
          </p:cNvSpPr>
          <p:nvPr>
            <p:ph idx="1"/>
          </p:nvPr>
        </p:nvSpPr>
        <p:spPr>
          <a:xfrm>
            <a:off x="457200" y="1580160"/>
            <a:ext cx="4453467" cy="4525963"/>
          </a:xfrm>
        </p:spPr>
        <p:txBody>
          <a:bodyPr/>
          <a:lstStyle/>
          <a:p>
            <a:pPr lvl="0"/>
            <a:r>
              <a:rPr lang="en-US" sz="2000" dirty="0"/>
              <a:t>Math Readiness Assessments</a:t>
            </a:r>
          </a:p>
          <a:p>
            <a:pPr lvl="0"/>
            <a:r>
              <a:rPr lang="en-US" sz="2000" dirty="0"/>
              <a:t>Test Specifications </a:t>
            </a:r>
          </a:p>
          <a:p>
            <a:pPr lvl="0"/>
            <a:r>
              <a:rPr lang="en-US" sz="2000" u="sng" dirty="0">
                <a:hlinkClick r:id="rId5"/>
              </a:rPr>
              <a:t>Test Blueprints</a:t>
            </a:r>
            <a:endParaRPr lang="en-US" sz="2000" dirty="0"/>
          </a:p>
          <a:p>
            <a:pPr lvl="0"/>
            <a:r>
              <a:rPr lang="en-US" sz="2000" dirty="0"/>
              <a:t>Understanding Formative, Interim and Summative Assessments in the Classroom  </a:t>
            </a:r>
          </a:p>
          <a:p>
            <a:pPr lvl="0"/>
            <a:r>
              <a:rPr lang="en-US" sz="2000" u="sng" dirty="0">
                <a:hlinkClick r:id="rId6"/>
              </a:rPr>
              <a:t>Item Development Sequence</a:t>
            </a:r>
            <a:endParaRPr lang="en-US" sz="2000" dirty="0"/>
          </a:p>
          <a:p>
            <a:pPr lvl="0"/>
            <a:r>
              <a:rPr lang="en-US" sz="2000" dirty="0"/>
              <a:t>Roadmap from OST Assessment Development Resources to Classroom Assessment Practices</a:t>
            </a:r>
          </a:p>
          <a:p>
            <a:endParaRPr lang="en-US" sz="2000" dirty="0"/>
          </a:p>
        </p:txBody>
      </p:sp>
      <p:pic>
        <p:nvPicPr>
          <p:cNvPr id="1026" name="Picture 2">
            <a:extLst>
              <a:ext uri="{FF2B5EF4-FFF2-40B4-BE49-F238E27FC236}">
                <a16:creationId xmlns:a16="http://schemas.microsoft.com/office/drawing/2014/main" id="{30EBF27A-E32A-43A2-82E7-88A824AE62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5722" y="1957387"/>
            <a:ext cx="3261078" cy="2943225"/>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9557B954-FD08-488A-92AE-4DABE2D35BB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463249496"/>
      </p:ext>
    </p:extLst>
  </p:cSld>
  <p:clrMapOvr>
    <a:masterClrMapping/>
  </p:clrMapOvr>
  <mc:AlternateContent xmlns:mc="http://schemas.openxmlformats.org/markup-compatibility/2006" xmlns:p14="http://schemas.microsoft.com/office/powerpoint/2010/main">
    <mc:Choice Requires="p14">
      <p:transition spd="slow" p14:dur="2000" advTm="11827"/>
    </mc:Choice>
    <mc:Fallback xmlns="">
      <p:transition spd="slow" advTm="11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A6F0F-A741-4C32-A268-E499154DAD18}"/>
              </a:ext>
            </a:extLst>
          </p:cNvPr>
          <p:cNvSpPr>
            <a:spLocks noGrp="1"/>
          </p:cNvSpPr>
          <p:nvPr>
            <p:ph type="title"/>
          </p:nvPr>
        </p:nvSpPr>
        <p:spPr>
          <a:xfrm>
            <a:off x="457200" y="457202"/>
            <a:ext cx="8229600" cy="646331"/>
          </a:xfrm>
        </p:spPr>
        <p:txBody>
          <a:bodyPr/>
          <a:lstStyle/>
          <a:p>
            <a:r>
              <a:rPr lang="en-US" dirty="0">
                <a:solidFill>
                  <a:schemeClr val="accent5">
                    <a:lumMod val="75000"/>
                  </a:schemeClr>
                </a:solidFill>
              </a:rPr>
              <a:t>Math Readiness Assessments</a:t>
            </a:r>
          </a:p>
        </p:txBody>
      </p:sp>
      <p:sp>
        <p:nvSpPr>
          <p:cNvPr id="3" name="Content Placeholder 2">
            <a:extLst>
              <a:ext uri="{FF2B5EF4-FFF2-40B4-BE49-F238E27FC236}">
                <a16:creationId xmlns:a16="http://schemas.microsoft.com/office/drawing/2014/main" id="{C99B7D5F-D364-449D-B992-2555C2706BE7}"/>
              </a:ext>
            </a:extLst>
          </p:cNvPr>
          <p:cNvSpPr>
            <a:spLocks noGrp="1"/>
          </p:cNvSpPr>
          <p:nvPr>
            <p:ph idx="1"/>
          </p:nvPr>
        </p:nvSpPr>
        <p:spPr/>
        <p:txBody>
          <a:bodyPr/>
          <a:lstStyle/>
          <a:p>
            <a:r>
              <a:rPr lang="en-US" dirty="0"/>
              <a:t>Pre-assessments prior to teaching a unit or mathematical area may inform student readiness</a:t>
            </a:r>
          </a:p>
          <a:p>
            <a:r>
              <a:rPr lang="en-US" dirty="0"/>
              <a:t>Ready to use Grades 3-8 OST released test items coded to Standards, Critical Areas of Focus and Reporting Categories</a:t>
            </a:r>
          </a:p>
          <a:p>
            <a:r>
              <a:rPr lang="en-US" dirty="0"/>
              <a:t>Teacher scoring information</a:t>
            </a:r>
          </a:p>
        </p:txBody>
      </p:sp>
      <p:pic>
        <p:nvPicPr>
          <p:cNvPr id="4" name="Audio 3">
            <a:hlinkClick r:id="" action="ppaction://media"/>
            <a:extLst>
              <a:ext uri="{FF2B5EF4-FFF2-40B4-BE49-F238E27FC236}">
                <a16:creationId xmlns:a16="http://schemas.microsoft.com/office/drawing/2014/main" id="{A5E92C40-484D-47FF-86CB-9FDDD6D67C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317967425"/>
      </p:ext>
    </p:extLst>
  </p:cSld>
  <p:clrMapOvr>
    <a:masterClrMapping/>
  </p:clrMapOvr>
  <mc:AlternateContent xmlns:mc="http://schemas.openxmlformats.org/markup-compatibility/2006" xmlns:p14="http://schemas.microsoft.com/office/powerpoint/2010/main">
    <mc:Choice Requires="p14">
      <p:transition spd="slow" p14:dur="2000" advTm="25160"/>
    </mc:Choice>
    <mc:Fallback xmlns="">
      <p:transition spd="slow" advTm="25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215D7-531C-4E96-A922-741A3AA748EE}"/>
              </a:ext>
            </a:extLst>
          </p:cNvPr>
          <p:cNvSpPr>
            <a:spLocks noGrp="1"/>
          </p:cNvSpPr>
          <p:nvPr>
            <p:ph type="title"/>
          </p:nvPr>
        </p:nvSpPr>
        <p:spPr/>
        <p:txBody>
          <a:bodyPr/>
          <a:lstStyle/>
          <a:p>
            <a:pPr algn="l"/>
            <a:r>
              <a:rPr lang="en-US" dirty="0">
                <a:solidFill>
                  <a:schemeClr val="accent5">
                    <a:lumMod val="75000"/>
                  </a:schemeClr>
                </a:solidFill>
              </a:rPr>
              <a:t>Plan to Engage All Students </a:t>
            </a:r>
          </a:p>
        </p:txBody>
      </p:sp>
      <p:sp>
        <p:nvSpPr>
          <p:cNvPr id="3" name="Content Placeholder 2">
            <a:extLst>
              <a:ext uri="{FF2B5EF4-FFF2-40B4-BE49-F238E27FC236}">
                <a16:creationId xmlns:a16="http://schemas.microsoft.com/office/drawing/2014/main" id="{C5CBA639-D1B6-4D71-84F1-B71E2585AA89}"/>
              </a:ext>
            </a:extLst>
          </p:cNvPr>
          <p:cNvSpPr>
            <a:spLocks noGrp="1"/>
          </p:cNvSpPr>
          <p:nvPr>
            <p:ph idx="1"/>
          </p:nvPr>
        </p:nvSpPr>
        <p:spPr/>
        <p:txBody>
          <a:bodyPr/>
          <a:lstStyle/>
          <a:p>
            <a:pPr marL="0" indent="0">
              <a:buNone/>
            </a:pPr>
            <a:r>
              <a:rPr lang="en-US" sz="2800" dirty="0">
                <a:latin typeface="Arial" panose="020B0604020202020204" pitchFamily="34" charset="0"/>
                <a:cs typeface="Arial" panose="020B0604020202020204" pitchFamily="34" charset="0"/>
              </a:rPr>
              <a:t>Use grade level tasks that </a:t>
            </a:r>
          </a:p>
          <a:p>
            <a:pPr marL="344487" lvl="1" indent="0">
              <a:buNone/>
            </a:pPr>
            <a:r>
              <a:rPr lang="en-US" sz="2800" dirty="0">
                <a:latin typeface="Arial" panose="020B0604020202020204" pitchFamily="34" charset="0"/>
                <a:cs typeface="Arial" panose="020B0604020202020204" pitchFamily="34" charset="0"/>
              </a:rPr>
              <a:t>Highlight and develop mathematical understanding, </a:t>
            </a:r>
          </a:p>
          <a:p>
            <a:pPr marL="344487" lvl="1" indent="0">
              <a:buNone/>
            </a:pPr>
            <a:r>
              <a:rPr lang="en-US" sz="2800" dirty="0">
                <a:latin typeface="Arial" panose="020B0604020202020204" pitchFamily="34" charset="0"/>
                <a:cs typeface="Arial" panose="020B0604020202020204" pitchFamily="34" charset="0"/>
              </a:rPr>
              <a:t>Are engaging and accessible to all students,</a:t>
            </a:r>
          </a:p>
          <a:p>
            <a:pPr marL="344487" lvl="1" indent="0">
              <a:buNone/>
            </a:pPr>
            <a:r>
              <a:rPr lang="en-US" sz="2800" dirty="0">
                <a:latin typeface="Arial" panose="020B0604020202020204" pitchFamily="34" charset="0"/>
                <a:cs typeface="Arial" panose="020B0604020202020204" pitchFamily="34" charset="0"/>
              </a:rPr>
              <a:t>Permit multiple strategies,  </a:t>
            </a:r>
          </a:p>
          <a:p>
            <a:pPr marL="344487" lvl="1" indent="0">
              <a:buNone/>
            </a:pPr>
            <a:r>
              <a:rPr lang="en-US" sz="2800" dirty="0">
                <a:latin typeface="Arial" panose="020B0604020202020204" pitchFamily="34" charset="0"/>
                <a:cs typeface="Arial" panose="020B0604020202020204" pitchFamily="34" charset="0"/>
              </a:rPr>
              <a:t>Allow for multiple representations,</a:t>
            </a:r>
          </a:p>
          <a:p>
            <a:pPr marL="344487" lvl="1" indent="0">
              <a:buNone/>
            </a:pPr>
            <a:r>
              <a:rPr lang="en-US" sz="2800" dirty="0">
                <a:latin typeface="Arial" panose="020B0604020202020204" pitchFamily="34" charset="0"/>
                <a:cs typeface="Arial" panose="020B0604020202020204" pitchFamily="34" charset="0"/>
              </a:rPr>
              <a:t>Expect explanations, justifications or critiquing other’s thinking, and</a:t>
            </a:r>
          </a:p>
          <a:p>
            <a:pPr marL="344487" lvl="1" indent="0">
              <a:buNone/>
            </a:pPr>
            <a:r>
              <a:rPr lang="en-US" sz="2800" dirty="0">
                <a:latin typeface="Arial" panose="020B0604020202020204" pitchFamily="34" charset="0"/>
                <a:cs typeface="Arial" panose="020B0604020202020204" pitchFamily="34" charset="0"/>
              </a:rPr>
              <a:t>Encourage mathematical reasoning.</a:t>
            </a:r>
          </a:p>
        </p:txBody>
      </p:sp>
      <p:pic>
        <p:nvPicPr>
          <p:cNvPr id="4" name="Audio 3">
            <a:hlinkClick r:id="" action="ppaction://media"/>
            <a:extLst>
              <a:ext uri="{FF2B5EF4-FFF2-40B4-BE49-F238E27FC236}">
                <a16:creationId xmlns:a16="http://schemas.microsoft.com/office/drawing/2014/main" id="{E6420BA9-26BB-4DB7-AB6D-2913F9149D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585620067"/>
      </p:ext>
    </p:extLst>
  </p:cSld>
  <p:clrMapOvr>
    <a:masterClrMapping/>
  </p:clrMapOvr>
  <mc:AlternateContent xmlns:mc="http://schemas.openxmlformats.org/markup-compatibility/2006" xmlns:p14="http://schemas.microsoft.com/office/powerpoint/2010/main">
    <mc:Choice Requires="p14">
      <p:transition spd="slow" p14:dur="2000" advTm="29023"/>
    </mc:Choice>
    <mc:Fallback xmlns="">
      <p:transition spd="slow" advTm="29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AAAC9-A8F1-4732-9A4F-297CE8345FC3}"/>
              </a:ext>
            </a:extLst>
          </p:cNvPr>
          <p:cNvSpPr>
            <a:spLocks noGrp="1"/>
          </p:cNvSpPr>
          <p:nvPr>
            <p:ph type="title"/>
          </p:nvPr>
        </p:nvSpPr>
        <p:spPr/>
        <p:txBody>
          <a:bodyPr/>
          <a:lstStyle/>
          <a:p>
            <a:pPr algn="l"/>
            <a:r>
              <a:rPr lang="en-US" dirty="0">
                <a:solidFill>
                  <a:schemeClr val="accent5">
                    <a:lumMod val="75000"/>
                  </a:schemeClr>
                </a:solidFill>
              </a:rPr>
              <a:t>Math Team </a:t>
            </a:r>
          </a:p>
        </p:txBody>
      </p:sp>
      <p:graphicFrame>
        <p:nvGraphicFramePr>
          <p:cNvPr id="3" name="Table 4">
            <a:extLst>
              <a:ext uri="{FF2B5EF4-FFF2-40B4-BE49-F238E27FC236}">
                <a16:creationId xmlns:a16="http://schemas.microsoft.com/office/drawing/2014/main" id="{AE5F225A-D11D-450D-AD0F-95C5A05038B4}"/>
              </a:ext>
            </a:extLst>
          </p:cNvPr>
          <p:cNvGraphicFramePr>
            <a:graphicFrameLocks noGrp="1"/>
          </p:cNvGraphicFramePr>
          <p:nvPr>
            <p:extLst>
              <p:ext uri="{D42A27DB-BD31-4B8C-83A1-F6EECF244321}">
                <p14:modId xmlns:p14="http://schemas.microsoft.com/office/powerpoint/2010/main" val="1266959931"/>
              </p:ext>
            </p:extLst>
          </p:nvPr>
        </p:nvGraphicFramePr>
        <p:xfrm>
          <a:off x="457200" y="1302026"/>
          <a:ext cx="8229600" cy="4629049"/>
        </p:xfrm>
        <a:graphic>
          <a:graphicData uri="http://schemas.openxmlformats.org/drawingml/2006/table">
            <a:tbl>
              <a:tblPr firstRow="1" bandRow="1">
                <a:tableStyleId>{7DF18680-E054-41AD-8BC1-D1AEF772440D}</a:tableStyleId>
              </a:tblPr>
              <a:tblGrid>
                <a:gridCol w="2683565">
                  <a:extLst>
                    <a:ext uri="{9D8B030D-6E8A-4147-A177-3AD203B41FA5}">
                      <a16:colId xmlns:a16="http://schemas.microsoft.com/office/drawing/2014/main" val="3668102022"/>
                    </a:ext>
                  </a:extLst>
                </a:gridCol>
                <a:gridCol w="5546035">
                  <a:extLst>
                    <a:ext uri="{9D8B030D-6E8A-4147-A177-3AD203B41FA5}">
                      <a16:colId xmlns:a16="http://schemas.microsoft.com/office/drawing/2014/main" val="1579536525"/>
                    </a:ext>
                  </a:extLst>
                </a:gridCol>
              </a:tblGrid>
              <a:tr h="464157">
                <a:tc>
                  <a:txBody>
                    <a:bodyPr/>
                    <a:lstStyle/>
                    <a:p>
                      <a:pPr algn="ctr"/>
                      <a:r>
                        <a:rPr lang="en-US" sz="2400" dirty="0"/>
                        <a:t>Name </a:t>
                      </a:r>
                    </a:p>
                  </a:txBody>
                  <a:tcPr/>
                </a:tc>
                <a:tc>
                  <a:txBody>
                    <a:bodyPr/>
                    <a:lstStyle/>
                    <a:p>
                      <a:pPr algn="ctr"/>
                      <a:r>
                        <a:rPr lang="en-US" sz="2400" dirty="0"/>
                        <a:t>Email </a:t>
                      </a:r>
                    </a:p>
                  </a:txBody>
                  <a:tcPr/>
                </a:tc>
                <a:extLst>
                  <a:ext uri="{0D108BD9-81ED-4DB2-BD59-A6C34878D82A}">
                    <a16:rowId xmlns:a16="http://schemas.microsoft.com/office/drawing/2014/main" val="1042118350"/>
                  </a:ext>
                </a:extLst>
              </a:tr>
              <a:tr h="835483">
                <a:tc>
                  <a:txBody>
                    <a:bodyPr/>
                    <a:lstStyle/>
                    <a:p>
                      <a:pPr algn="ctr"/>
                      <a:r>
                        <a:rPr lang="en-US" sz="2400" b="1" dirty="0"/>
                        <a:t>Brian Bickley</a:t>
                      </a:r>
                      <a:endParaRPr lang="en-US" sz="2400" dirty="0"/>
                    </a:p>
                  </a:txBody>
                  <a:tcPr/>
                </a:tc>
                <a:tc>
                  <a:txBody>
                    <a:bodyPr/>
                    <a:lstStyle/>
                    <a:p>
                      <a:pPr algn="ctr"/>
                      <a:r>
                        <a:rPr lang="en-US" sz="2400" dirty="0">
                          <a:hlinkClick r:id="rId8"/>
                        </a:rPr>
                        <a:t>Brian.Bickley@education.ohio.gov</a:t>
                      </a:r>
                      <a:endParaRPr lang="en-US" sz="2400" dirty="0"/>
                    </a:p>
                  </a:txBody>
                  <a:tcPr/>
                </a:tc>
                <a:extLst>
                  <a:ext uri="{0D108BD9-81ED-4DB2-BD59-A6C34878D82A}">
                    <a16:rowId xmlns:a16="http://schemas.microsoft.com/office/drawing/2014/main" val="3748223624"/>
                  </a:ext>
                </a:extLst>
              </a:tr>
              <a:tr h="65836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t>Anna Cannelongo </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hlinkClick r:id="rId9"/>
                        </a:rPr>
                        <a:t>Anna.Cannelongo@education.ohio.gov</a:t>
                      </a:r>
                      <a:endParaRPr lang="en-US" sz="2400" dirty="0"/>
                    </a:p>
                    <a:p>
                      <a:pPr algn="ctr"/>
                      <a:endParaRPr lang="en-US" sz="2400" dirty="0"/>
                    </a:p>
                  </a:txBody>
                  <a:tcPr/>
                </a:tc>
                <a:extLst>
                  <a:ext uri="{0D108BD9-81ED-4DB2-BD59-A6C34878D82A}">
                    <a16:rowId xmlns:a16="http://schemas.microsoft.com/office/drawing/2014/main" val="4109835207"/>
                  </a:ext>
                </a:extLst>
              </a:tr>
              <a:tr h="83548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t>Ann Carlson</a:t>
                      </a:r>
                      <a:endParaRPr lang="en-US" sz="2400" dirty="0"/>
                    </a:p>
                    <a:p>
                      <a:pPr algn="ctr"/>
                      <a:endParaRPr lang="en-US" sz="2400" b="1"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hlinkClick r:id="rId10"/>
                        </a:rPr>
                        <a:t>Ann.Carlson@education.ohio.gov</a:t>
                      </a:r>
                      <a:endParaRPr lang="en-US" sz="2400" dirty="0"/>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dirty="0"/>
                    </a:p>
                  </a:txBody>
                  <a:tcPr/>
                </a:tc>
                <a:extLst>
                  <a:ext uri="{0D108BD9-81ED-4DB2-BD59-A6C34878D82A}">
                    <a16:rowId xmlns:a16="http://schemas.microsoft.com/office/drawing/2014/main" val="794106357"/>
                  </a:ext>
                </a:extLst>
              </a:tr>
              <a:tr h="83548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l-PL" sz="2400" b="1" dirty="0"/>
                        <a:t>Annika Moore</a:t>
                      </a:r>
                      <a:br>
                        <a:rPr lang="pl-PL" sz="2400" dirty="0"/>
                      </a:br>
                      <a:endParaRPr lang="en-US" sz="2400" dirty="0"/>
                    </a:p>
                  </a:txBody>
                  <a:tcPr/>
                </a:tc>
                <a:tc>
                  <a:txBody>
                    <a:bodyPr/>
                    <a:lstStyle/>
                    <a:p>
                      <a:pPr algn="ctr"/>
                      <a:r>
                        <a:rPr lang="pl-PL" sz="2400" dirty="0">
                          <a:hlinkClick r:id="rId11"/>
                        </a:rPr>
                        <a:t>Annika.Moore@education.ohio.gov</a:t>
                      </a:r>
                      <a:endParaRPr lang="en-US" sz="2400" dirty="0"/>
                    </a:p>
                  </a:txBody>
                  <a:tcPr/>
                </a:tc>
                <a:extLst>
                  <a:ext uri="{0D108BD9-81ED-4DB2-BD59-A6C34878D82A}">
                    <a16:rowId xmlns:a16="http://schemas.microsoft.com/office/drawing/2014/main" val="2028890788"/>
                  </a:ext>
                </a:extLst>
              </a:tr>
              <a:tr h="83548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l-PL" sz="2400" b="1" dirty="0"/>
                        <a:t>Yelena Palayeva</a:t>
                      </a:r>
                      <a:endParaRPr lang="en-US" sz="24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l-PL" sz="2400" dirty="0">
                          <a:hlinkClick r:id="rId12"/>
                        </a:rPr>
                        <a:t>Yelena.Palayeva@education.ohio.gov</a:t>
                      </a:r>
                      <a:r>
                        <a:rPr lang="pl-PL" sz="2400" dirty="0"/>
                        <a:t> </a:t>
                      </a:r>
                      <a:endParaRPr lang="en-US" sz="2400" dirty="0"/>
                    </a:p>
                  </a:txBody>
                  <a:tcPr/>
                </a:tc>
                <a:extLst>
                  <a:ext uri="{0D108BD9-81ED-4DB2-BD59-A6C34878D82A}">
                    <a16:rowId xmlns:a16="http://schemas.microsoft.com/office/drawing/2014/main" val="4047992007"/>
                  </a:ext>
                </a:extLst>
              </a:tr>
            </a:tbl>
          </a:graphicData>
        </a:graphic>
      </p:graphicFrame>
      <p:pic>
        <p:nvPicPr>
          <p:cNvPr id="4" name="Recorded Sound">
            <a:hlinkClick r:id="" action="ppaction://media"/>
            <a:extLst>
              <a:ext uri="{FF2B5EF4-FFF2-40B4-BE49-F238E27FC236}">
                <a16:creationId xmlns:a16="http://schemas.microsoft.com/office/drawing/2014/main" id="{CE6A64FC-963B-416E-A7BD-D73F02074238}"/>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4419600" y="3276600"/>
            <a:ext cx="304800" cy="304800"/>
          </a:xfrm>
          <a:prstGeom prst="rect">
            <a:avLst/>
          </a:prstGeom>
        </p:spPr>
      </p:pic>
      <p:pic>
        <p:nvPicPr>
          <p:cNvPr id="5" name="Audio 4">
            <a:hlinkClick r:id="" action="ppaction://media"/>
            <a:extLst>
              <a:ext uri="{FF2B5EF4-FFF2-40B4-BE49-F238E27FC236}">
                <a16:creationId xmlns:a16="http://schemas.microsoft.com/office/drawing/2014/main" id="{D45354F2-F59A-468C-BA28-D4E9D6847EEC}"/>
              </a:ext>
            </a:extLst>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2353535492"/>
      </p:ext>
    </p:extLst>
  </p:cSld>
  <p:clrMapOvr>
    <a:masterClrMapping/>
  </p:clrMapOvr>
  <mc:AlternateContent xmlns:mc="http://schemas.openxmlformats.org/markup-compatibility/2006" xmlns:p14="http://schemas.microsoft.com/office/powerpoint/2010/main">
    <mc:Choice Requires="p14">
      <p:transition spd="slow" p14:dur="2000" advTm="12863"/>
    </mc:Choice>
    <mc:Fallback xmlns="">
      <p:transition spd="slow" advTm="12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7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9997" objId="4"/>
        <p14:stopEvt time="12863" objId="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999A0-F611-4709-B2A3-4EB6E7371AC0}"/>
              </a:ext>
            </a:extLst>
          </p:cNvPr>
          <p:cNvSpPr>
            <a:spLocks noGrp="1"/>
          </p:cNvSpPr>
          <p:nvPr>
            <p:ph type="title"/>
          </p:nvPr>
        </p:nvSpPr>
        <p:spPr/>
        <p:txBody>
          <a:bodyPr/>
          <a:lstStyle/>
          <a:p>
            <a:pPr algn="l"/>
            <a:r>
              <a:rPr lang="en-US" dirty="0">
                <a:solidFill>
                  <a:schemeClr val="accent5">
                    <a:lumMod val="75000"/>
                  </a:schemeClr>
                </a:solidFill>
              </a:rPr>
              <a:t>Goal</a:t>
            </a:r>
          </a:p>
        </p:txBody>
      </p:sp>
      <p:sp>
        <p:nvSpPr>
          <p:cNvPr id="3" name="Content Placeholder 2">
            <a:extLst>
              <a:ext uri="{FF2B5EF4-FFF2-40B4-BE49-F238E27FC236}">
                <a16:creationId xmlns:a16="http://schemas.microsoft.com/office/drawing/2014/main" id="{121F0352-6EAC-46FA-B22C-940CDD00432E}"/>
              </a:ext>
            </a:extLst>
          </p:cNvPr>
          <p:cNvSpPr>
            <a:spLocks noGrp="1"/>
          </p:cNvSpPr>
          <p:nvPr>
            <p:ph idx="1"/>
          </p:nvPr>
        </p:nvSpPr>
        <p:spPr>
          <a:xfrm>
            <a:off x="457201" y="1736140"/>
            <a:ext cx="4370033" cy="3700703"/>
          </a:xfrm>
        </p:spPr>
        <p:txBody>
          <a:bodyPr/>
          <a:lstStyle/>
          <a:p>
            <a:pPr marL="0" indent="0">
              <a:buNone/>
            </a:pPr>
            <a:r>
              <a:rPr lang="en-US" sz="2800" dirty="0"/>
              <a:t>Introduce a process using documents in the Student Readiness Toolkit to support student learning for the 2020-2021 school year. </a:t>
            </a:r>
            <a:endParaRPr lang="en-US" dirty="0"/>
          </a:p>
        </p:txBody>
      </p:sp>
      <p:pic>
        <p:nvPicPr>
          <p:cNvPr id="5" name="Picture 4" descr="A picture containing person, indoor, holding, table&#10;&#10;Description generated with very high confidence">
            <a:extLst>
              <a:ext uri="{FF2B5EF4-FFF2-40B4-BE49-F238E27FC236}">
                <a16:creationId xmlns:a16="http://schemas.microsoft.com/office/drawing/2014/main" id="{2A9FCA06-1822-4EDC-AF97-0BA1B4DB1E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0725" y="1684899"/>
            <a:ext cx="3603831" cy="3573456"/>
          </a:xfrm>
          <a:prstGeom prst="rect">
            <a:avLst/>
          </a:prstGeom>
        </p:spPr>
      </p:pic>
      <p:pic>
        <p:nvPicPr>
          <p:cNvPr id="4" name="Audio 3">
            <a:hlinkClick r:id="" action="ppaction://media"/>
            <a:extLst>
              <a:ext uri="{FF2B5EF4-FFF2-40B4-BE49-F238E27FC236}">
                <a16:creationId xmlns:a16="http://schemas.microsoft.com/office/drawing/2014/main" id="{10671543-C168-45A4-A419-3240D822E2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810152297"/>
      </p:ext>
    </p:extLst>
  </p:cSld>
  <p:clrMapOvr>
    <a:masterClrMapping/>
  </p:clrMapOvr>
  <mc:AlternateContent xmlns:mc="http://schemas.openxmlformats.org/markup-compatibility/2006" xmlns:p14="http://schemas.microsoft.com/office/powerpoint/2010/main">
    <mc:Choice Requires="p14">
      <p:transition spd="slow" p14:dur="2000" advTm="12835"/>
    </mc:Choice>
    <mc:Fallback xmlns="">
      <p:transition spd="slow" advTm="12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1F6A1-943E-4A6F-893D-FE6934C7D33A}"/>
              </a:ext>
            </a:extLst>
          </p:cNvPr>
          <p:cNvSpPr>
            <a:spLocks noGrp="1"/>
          </p:cNvSpPr>
          <p:nvPr>
            <p:ph type="title"/>
          </p:nvPr>
        </p:nvSpPr>
        <p:spPr>
          <a:xfrm>
            <a:off x="289560" y="457202"/>
            <a:ext cx="8397240" cy="492443"/>
          </a:xfrm>
        </p:spPr>
        <p:txBody>
          <a:bodyPr/>
          <a:lstStyle/>
          <a:p>
            <a:pPr algn="l"/>
            <a:r>
              <a:rPr lang="en-US" sz="3200" dirty="0">
                <a:solidFill>
                  <a:schemeClr val="accent5">
                    <a:lumMod val="75000"/>
                  </a:schemeClr>
                </a:solidFill>
              </a:rPr>
              <a:t>Student Readiness/Teacher Preparedness</a:t>
            </a:r>
          </a:p>
        </p:txBody>
      </p:sp>
      <p:sp>
        <p:nvSpPr>
          <p:cNvPr id="3" name="Content Placeholder 2">
            <a:extLst>
              <a:ext uri="{FF2B5EF4-FFF2-40B4-BE49-F238E27FC236}">
                <a16:creationId xmlns:a16="http://schemas.microsoft.com/office/drawing/2014/main" id="{B4AB0D6C-38DC-418F-BB09-40F6F0D3C149}"/>
              </a:ext>
            </a:extLst>
          </p:cNvPr>
          <p:cNvSpPr>
            <a:spLocks noGrp="1"/>
          </p:cNvSpPr>
          <p:nvPr>
            <p:ph idx="1"/>
          </p:nvPr>
        </p:nvSpPr>
        <p:spPr>
          <a:xfrm>
            <a:off x="289560" y="1118908"/>
            <a:ext cx="4482063" cy="5153104"/>
          </a:xfrm>
        </p:spPr>
        <p:txBody>
          <a:bodyPr/>
          <a:lstStyle/>
          <a:p>
            <a:pPr marL="0" indent="0">
              <a:buNone/>
            </a:pPr>
            <a:r>
              <a:rPr lang="en-US" sz="1900" dirty="0"/>
              <a:t>Each year students come to school excited to learn. Next year will be no different! Plan to provide engaging math experiences that promote development of mathematical understanding and success for all students. </a:t>
            </a:r>
          </a:p>
          <a:p>
            <a:pPr>
              <a:buFont typeface="Arial" panose="020B0604020202020204" pitchFamily="34" charset="0"/>
              <a:buChar char="•"/>
            </a:pPr>
            <a:r>
              <a:rPr lang="en-US" sz="1900" dirty="0"/>
              <a:t>Review mathematical goals for typical instruction, </a:t>
            </a:r>
          </a:p>
          <a:p>
            <a:pPr>
              <a:buFont typeface="Arial" panose="020B0604020202020204" pitchFamily="34" charset="0"/>
              <a:buChar char="•"/>
            </a:pPr>
            <a:r>
              <a:rPr lang="en-US" sz="1900" dirty="0"/>
              <a:t>Compare to student instructional opportunities, </a:t>
            </a:r>
          </a:p>
          <a:p>
            <a:pPr>
              <a:buFont typeface="Arial" panose="020B0604020202020204" pitchFamily="34" charset="0"/>
              <a:buChar char="•"/>
            </a:pPr>
            <a:r>
              <a:rPr lang="en-US" sz="1900" dirty="0"/>
              <a:t>Pre-assess then adjust instruction to allow all students access to growing mathematically. </a:t>
            </a:r>
          </a:p>
          <a:p>
            <a:pPr marL="0" indent="0">
              <a:buNone/>
            </a:pPr>
            <a:r>
              <a:rPr lang="en-US" sz="1900" dirty="0"/>
              <a:t>Being knowledgeable and prepared helps instruction to best meet the academic, social and emotional needs of each student. </a:t>
            </a:r>
          </a:p>
          <a:p>
            <a:pPr marL="0" indent="0">
              <a:buNone/>
            </a:pPr>
            <a:endParaRPr lang="en-US" dirty="0"/>
          </a:p>
        </p:txBody>
      </p:sp>
      <p:pic>
        <p:nvPicPr>
          <p:cNvPr id="4" name="Picture 4">
            <a:extLst>
              <a:ext uri="{FF2B5EF4-FFF2-40B4-BE49-F238E27FC236}">
                <a16:creationId xmlns:a16="http://schemas.microsoft.com/office/drawing/2014/main" id="{3A7DE5CD-78EE-4AA0-A4C9-9D5595C7862D}"/>
              </a:ext>
            </a:extLst>
          </p:cNvPr>
          <p:cNvPicPr>
            <a:picLocks noChangeAspect="1"/>
          </p:cNvPicPr>
          <p:nvPr/>
        </p:nvPicPr>
        <p:blipFill>
          <a:blip r:embed="rId5"/>
          <a:stretch>
            <a:fillRect/>
          </a:stretch>
        </p:blipFill>
        <p:spPr>
          <a:xfrm>
            <a:off x="4771623" y="2285448"/>
            <a:ext cx="3996540" cy="2820024"/>
          </a:xfrm>
          <a:prstGeom prst="rect">
            <a:avLst/>
          </a:prstGeom>
        </p:spPr>
      </p:pic>
      <p:pic>
        <p:nvPicPr>
          <p:cNvPr id="5" name="Audio 4">
            <a:hlinkClick r:id="" action="ppaction://media"/>
            <a:extLst>
              <a:ext uri="{FF2B5EF4-FFF2-40B4-BE49-F238E27FC236}">
                <a16:creationId xmlns:a16="http://schemas.microsoft.com/office/drawing/2014/main" id="{99889E4B-2112-406D-9964-34716D783D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116596751"/>
      </p:ext>
    </p:extLst>
  </p:cSld>
  <p:clrMapOvr>
    <a:masterClrMapping/>
  </p:clrMapOvr>
  <mc:AlternateContent xmlns:mc="http://schemas.openxmlformats.org/markup-compatibility/2006" xmlns:p14="http://schemas.microsoft.com/office/powerpoint/2010/main">
    <mc:Choice Requires="p14">
      <p:transition spd="slow" p14:dur="2000" advTm="38300"/>
    </mc:Choice>
    <mc:Fallback xmlns="">
      <p:transition spd="slow" advTm="38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B2536-8473-4115-ABB3-A5266603EDAD}"/>
              </a:ext>
            </a:extLst>
          </p:cNvPr>
          <p:cNvSpPr>
            <a:spLocks noGrp="1"/>
          </p:cNvSpPr>
          <p:nvPr>
            <p:ph type="title"/>
          </p:nvPr>
        </p:nvSpPr>
        <p:spPr/>
        <p:txBody>
          <a:bodyPr/>
          <a:lstStyle/>
          <a:p>
            <a:pPr algn="l"/>
            <a:r>
              <a:rPr lang="en-US" dirty="0">
                <a:solidFill>
                  <a:schemeClr val="accent5">
                    <a:lumMod val="75000"/>
                  </a:schemeClr>
                </a:solidFill>
              </a:rPr>
              <a:t>Math Tools</a:t>
            </a:r>
          </a:p>
        </p:txBody>
      </p:sp>
      <p:sp>
        <p:nvSpPr>
          <p:cNvPr id="3" name="Content Placeholder 2">
            <a:extLst>
              <a:ext uri="{FF2B5EF4-FFF2-40B4-BE49-F238E27FC236}">
                <a16:creationId xmlns:a16="http://schemas.microsoft.com/office/drawing/2014/main" id="{E4F46775-FD65-4A4F-8B2A-6C8BDA31C973}"/>
              </a:ext>
            </a:extLst>
          </p:cNvPr>
          <p:cNvSpPr>
            <a:spLocks noGrp="1"/>
          </p:cNvSpPr>
          <p:nvPr>
            <p:ph idx="1"/>
          </p:nvPr>
        </p:nvSpPr>
        <p:spPr>
          <a:xfrm>
            <a:off x="4269772" y="1472766"/>
            <a:ext cx="4417028" cy="4354924"/>
          </a:xfrm>
        </p:spPr>
        <p:txBody>
          <a:bodyPr/>
          <a:lstStyle/>
          <a:p>
            <a:pPr>
              <a:spcBef>
                <a:spcPts val="600"/>
              </a:spcBef>
              <a:spcAft>
                <a:spcPts val="600"/>
              </a:spcAft>
            </a:pPr>
            <a:r>
              <a:rPr lang="en-US" dirty="0"/>
              <a:t>Gap Analysis</a:t>
            </a:r>
          </a:p>
          <a:p>
            <a:pPr>
              <a:spcBef>
                <a:spcPts val="600"/>
              </a:spcBef>
              <a:spcAft>
                <a:spcPts val="600"/>
              </a:spcAft>
            </a:pPr>
            <a:r>
              <a:rPr lang="en-US" dirty="0"/>
              <a:t>Learning Progressions</a:t>
            </a:r>
          </a:p>
          <a:p>
            <a:pPr>
              <a:spcBef>
                <a:spcPts val="600"/>
              </a:spcBef>
              <a:spcAft>
                <a:spcPts val="600"/>
              </a:spcAft>
            </a:pPr>
            <a:r>
              <a:rPr lang="en-US" dirty="0"/>
              <a:t>Critical Areas of Focus</a:t>
            </a:r>
          </a:p>
          <a:p>
            <a:pPr>
              <a:spcBef>
                <a:spcPts val="600"/>
              </a:spcBef>
              <a:spcAft>
                <a:spcPts val="600"/>
              </a:spcAft>
            </a:pPr>
            <a:r>
              <a:rPr lang="en-US" dirty="0"/>
              <a:t>Model Curriculum</a:t>
            </a:r>
          </a:p>
          <a:p>
            <a:pPr>
              <a:spcBef>
                <a:spcPts val="600"/>
              </a:spcBef>
              <a:spcAft>
                <a:spcPts val="600"/>
              </a:spcAft>
            </a:pPr>
            <a:r>
              <a:rPr lang="en-US" dirty="0"/>
              <a:t>Preparing for Instruction</a:t>
            </a:r>
          </a:p>
          <a:p>
            <a:pPr>
              <a:spcBef>
                <a:spcPts val="600"/>
              </a:spcBef>
              <a:spcAft>
                <a:spcPts val="600"/>
              </a:spcAft>
            </a:pPr>
            <a:r>
              <a:rPr lang="en-US" dirty="0"/>
              <a:t>Released Items</a:t>
            </a:r>
          </a:p>
          <a:p>
            <a:pPr marL="226695" indent="-226695"/>
            <a:endParaRPr lang="en-US" dirty="0"/>
          </a:p>
          <a:p>
            <a:pPr marL="226695" indent="-226695"/>
            <a:endParaRPr lang="en-US" dirty="0">
              <a:solidFill>
                <a:srgbClr val="000000"/>
              </a:solidFill>
            </a:endParaRPr>
          </a:p>
          <a:p>
            <a:pPr marL="226695" indent="-226695"/>
            <a:endParaRPr lang="en-US" sz="2100" dirty="0">
              <a:solidFill>
                <a:schemeClr val="accent5">
                  <a:lumMod val="75000"/>
                </a:schemeClr>
              </a:solidFill>
            </a:endParaRPr>
          </a:p>
        </p:txBody>
      </p:sp>
      <p:pic>
        <p:nvPicPr>
          <p:cNvPr id="5" name="Picture 4" descr="A picture containing laptop, computer&#10;&#10;Description generated with very high confidence">
            <a:extLst>
              <a:ext uri="{FF2B5EF4-FFF2-40B4-BE49-F238E27FC236}">
                <a16:creationId xmlns:a16="http://schemas.microsoft.com/office/drawing/2014/main" id="{CDBB54DB-0977-411C-97A5-453AE4755F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266" y="2057400"/>
            <a:ext cx="3711156" cy="3014663"/>
          </a:xfrm>
          <a:prstGeom prst="rect">
            <a:avLst/>
          </a:prstGeom>
        </p:spPr>
      </p:pic>
      <p:pic>
        <p:nvPicPr>
          <p:cNvPr id="4" name="Audio 3">
            <a:hlinkClick r:id="" action="ppaction://media"/>
            <a:extLst>
              <a:ext uri="{FF2B5EF4-FFF2-40B4-BE49-F238E27FC236}">
                <a16:creationId xmlns:a16="http://schemas.microsoft.com/office/drawing/2014/main" id="{3E909FFE-C822-4FBD-A501-FA2B789AEC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749808664"/>
      </p:ext>
    </p:extLst>
  </p:cSld>
  <p:clrMapOvr>
    <a:masterClrMapping/>
  </p:clrMapOvr>
  <mc:AlternateContent xmlns:mc="http://schemas.openxmlformats.org/markup-compatibility/2006" xmlns:p14="http://schemas.microsoft.com/office/powerpoint/2010/main">
    <mc:Choice Requires="p14">
      <p:transition spd="slow" p14:dur="2000" advTm="27974"/>
    </mc:Choice>
    <mc:Fallback xmlns="">
      <p:transition spd="slow" advTm="27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08AD5-D8BA-49DB-894F-F127392180B1}"/>
              </a:ext>
            </a:extLst>
          </p:cNvPr>
          <p:cNvSpPr>
            <a:spLocks noGrp="1"/>
          </p:cNvSpPr>
          <p:nvPr>
            <p:ph type="title"/>
          </p:nvPr>
        </p:nvSpPr>
        <p:spPr>
          <a:xfrm>
            <a:off x="628650" y="359230"/>
            <a:ext cx="7886700" cy="966650"/>
          </a:xfrm>
        </p:spPr>
        <p:txBody>
          <a:bodyPr vert="horz" lIns="91440" tIns="45720" rIns="91440" bIns="45720" rtlCol="0" anchor="ctr">
            <a:normAutofit/>
          </a:bodyPr>
          <a:lstStyle/>
          <a:p>
            <a:pPr algn="l" defTabSz="914400"/>
            <a:r>
              <a:rPr lang="en-US" dirty="0">
                <a:solidFill>
                  <a:schemeClr val="accent5">
                    <a:lumMod val="75000"/>
                  </a:schemeClr>
                </a:solidFill>
                <a:latin typeface="Arial" panose="020B0604020202020204" pitchFamily="34" charset="0"/>
                <a:cs typeface="Arial" panose="020B0604020202020204" pitchFamily="34" charset="0"/>
              </a:rPr>
              <a:t>Gap Analysis</a:t>
            </a:r>
          </a:p>
        </p:txBody>
      </p:sp>
      <p:pic>
        <p:nvPicPr>
          <p:cNvPr id="5" name="Picture 5">
            <a:extLst>
              <a:ext uri="{FF2B5EF4-FFF2-40B4-BE49-F238E27FC236}">
                <a16:creationId xmlns:a16="http://schemas.microsoft.com/office/drawing/2014/main" id="{2DE549D4-4D94-4309-99E7-F5B3B9668944}"/>
              </a:ext>
            </a:extLst>
          </p:cNvPr>
          <p:cNvPicPr>
            <a:picLocks noGrp="1" noChangeAspect="1"/>
          </p:cNvPicPr>
          <p:nvPr>
            <p:ph idx="1"/>
          </p:nvPr>
        </p:nvPicPr>
        <p:blipFill>
          <a:blip r:embed="rId5"/>
          <a:stretch>
            <a:fillRect/>
          </a:stretch>
        </p:blipFill>
        <p:spPr>
          <a:xfrm>
            <a:off x="532106" y="1325880"/>
            <a:ext cx="7983244" cy="3093720"/>
          </a:xfrm>
        </p:spPr>
      </p:pic>
      <p:sp>
        <p:nvSpPr>
          <p:cNvPr id="3" name="TextBox 2">
            <a:extLst>
              <a:ext uri="{FF2B5EF4-FFF2-40B4-BE49-F238E27FC236}">
                <a16:creationId xmlns:a16="http://schemas.microsoft.com/office/drawing/2014/main" id="{F56E41CD-B427-400A-8E08-CAC91FC0FB42}"/>
              </a:ext>
            </a:extLst>
          </p:cNvPr>
          <p:cNvSpPr txBox="1"/>
          <p:nvPr/>
        </p:nvSpPr>
        <p:spPr>
          <a:xfrm>
            <a:off x="532106" y="4572000"/>
            <a:ext cx="7983244" cy="184665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Flexible Excel documents </a:t>
            </a:r>
          </a:p>
          <a:p>
            <a:r>
              <a:rPr lang="en-US" sz="2400" dirty="0">
                <a:latin typeface="Arial" panose="020B0604020202020204" pitchFamily="34" charset="0"/>
                <a:cs typeface="Arial" panose="020B0604020202020204" pitchFamily="34" charset="0"/>
              </a:rPr>
              <a:t>Mathematics standards</a:t>
            </a:r>
          </a:p>
          <a:p>
            <a:r>
              <a:rPr lang="en-US" sz="2400" dirty="0">
                <a:latin typeface="Arial" panose="020B0604020202020204" pitchFamily="34" charset="0"/>
                <a:cs typeface="Arial" panose="020B0604020202020204" pitchFamily="34" charset="0"/>
              </a:rPr>
              <a:t>Sortable by grade or course</a:t>
            </a:r>
          </a:p>
          <a:p>
            <a:r>
              <a:rPr lang="en-US" sz="2400" dirty="0">
                <a:latin typeface="Arial" panose="020B0604020202020204" pitchFamily="34" charset="0"/>
                <a:cs typeface="Arial" panose="020B0604020202020204" pitchFamily="34" charset="0"/>
              </a:rPr>
              <a:t>Complete electronically or paper/pencil</a:t>
            </a:r>
          </a:p>
          <a:p>
            <a:endParaRPr lang="en-US"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904D41CD-0C3E-435F-B027-66C2163239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769404689"/>
      </p:ext>
    </p:extLst>
  </p:cSld>
  <p:clrMapOvr>
    <a:masterClrMapping/>
  </p:clrMapOvr>
  <mc:AlternateContent xmlns:mc="http://schemas.openxmlformats.org/markup-compatibility/2006" xmlns:p14="http://schemas.microsoft.com/office/powerpoint/2010/main">
    <mc:Choice Requires="p14">
      <p:transition spd="slow" p14:dur="2000" advTm="26267"/>
    </mc:Choice>
    <mc:Fallback xmlns="">
      <p:transition spd="slow" advTm="26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CE3A2-7D73-4AFC-A94E-8F1195CC8845}"/>
              </a:ext>
            </a:extLst>
          </p:cNvPr>
          <p:cNvSpPr>
            <a:spLocks noGrp="1"/>
          </p:cNvSpPr>
          <p:nvPr>
            <p:ph type="title"/>
          </p:nvPr>
        </p:nvSpPr>
        <p:spPr>
          <a:xfrm>
            <a:off x="457200" y="457202"/>
            <a:ext cx="8229600" cy="646331"/>
          </a:xfrm>
        </p:spPr>
        <p:txBody>
          <a:bodyPr/>
          <a:lstStyle/>
          <a:p>
            <a:pPr algn="l"/>
            <a:r>
              <a:rPr lang="en-US" dirty="0">
                <a:solidFill>
                  <a:schemeClr val="accent5">
                    <a:lumMod val="75000"/>
                  </a:schemeClr>
                </a:solidFill>
              </a:rPr>
              <a:t>Gap Analysis Goals</a:t>
            </a:r>
          </a:p>
        </p:txBody>
      </p:sp>
      <p:sp>
        <p:nvSpPr>
          <p:cNvPr id="3" name="Content Placeholder 2">
            <a:extLst>
              <a:ext uri="{FF2B5EF4-FFF2-40B4-BE49-F238E27FC236}">
                <a16:creationId xmlns:a16="http://schemas.microsoft.com/office/drawing/2014/main" id="{1DC818F0-511D-469D-A9B5-73A3F561F0A2}"/>
              </a:ext>
            </a:extLst>
          </p:cNvPr>
          <p:cNvSpPr>
            <a:spLocks noGrp="1"/>
          </p:cNvSpPr>
          <p:nvPr>
            <p:ph idx="1"/>
          </p:nvPr>
        </p:nvSpPr>
        <p:spPr>
          <a:xfrm>
            <a:off x="382859" y="1784939"/>
            <a:ext cx="4716966" cy="3847257"/>
          </a:xfrm>
        </p:spPr>
        <p:txBody>
          <a:bodyPr/>
          <a:lstStyle/>
          <a:p>
            <a:pPr>
              <a:spcAft>
                <a:spcPts val="600"/>
              </a:spcAft>
            </a:pPr>
            <a:r>
              <a:rPr lang="en-US" sz="2800" dirty="0"/>
              <a:t>To create a class record of the learning opportunities students had during 2019-2020. </a:t>
            </a:r>
          </a:p>
          <a:p>
            <a:r>
              <a:rPr lang="en-US" sz="2800" dirty="0"/>
              <a:t>To provide 2020-2021 teachers with information on what and when instruction was received.</a:t>
            </a:r>
          </a:p>
          <a:p>
            <a:pPr marL="0" indent="0">
              <a:buNone/>
            </a:pPr>
            <a:endParaRPr lang="en-US" dirty="0"/>
          </a:p>
          <a:p>
            <a:pPr marL="0" indent="0">
              <a:buNone/>
            </a:pPr>
            <a:endParaRPr lang="en-US" dirty="0"/>
          </a:p>
        </p:txBody>
      </p:sp>
      <p:pic>
        <p:nvPicPr>
          <p:cNvPr id="4" name="Picture 4">
            <a:extLst>
              <a:ext uri="{FF2B5EF4-FFF2-40B4-BE49-F238E27FC236}">
                <a16:creationId xmlns:a16="http://schemas.microsoft.com/office/drawing/2014/main" id="{884646B7-FA32-4E6D-9AD7-2DB80E75EFF8}"/>
              </a:ext>
            </a:extLst>
          </p:cNvPr>
          <p:cNvPicPr>
            <a:picLocks noChangeAspect="1"/>
          </p:cNvPicPr>
          <p:nvPr/>
        </p:nvPicPr>
        <p:blipFill rotWithShape="1">
          <a:blip r:embed="rId5"/>
          <a:srcRect l="24746" r="18644" b="452"/>
          <a:stretch/>
        </p:blipFill>
        <p:spPr>
          <a:xfrm>
            <a:off x="5664647" y="1691811"/>
            <a:ext cx="3106972" cy="4043011"/>
          </a:xfrm>
          <a:prstGeom prst="rect">
            <a:avLst/>
          </a:prstGeom>
        </p:spPr>
      </p:pic>
      <p:pic>
        <p:nvPicPr>
          <p:cNvPr id="5" name="Audio 4">
            <a:hlinkClick r:id="" action="ppaction://media"/>
            <a:extLst>
              <a:ext uri="{FF2B5EF4-FFF2-40B4-BE49-F238E27FC236}">
                <a16:creationId xmlns:a16="http://schemas.microsoft.com/office/drawing/2014/main" id="{D0C82F76-6226-461F-A33D-ED4DE6BDCE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174836899"/>
      </p:ext>
    </p:extLst>
  </p:cSld>
  <p:clrMapOvr>
    <a:masterClrMapping/>
  </p:clrMapOvr>
  <mc:AlternateContent xmlns:mc="http://schemas.openxmlformats.org/markup-compatibility/2006" xmlns:p14="http://schemas.microsoft.com/office/powerpoint/2010/main">
    <mc:Choice Requires="p14">
      <p:transition spd="slow" p14:dur="2000" advTm="29824"/>
    </mc:Choice>
    <mc:Fallback xmlns="">
      <p:transition spd="slow" advTm="29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08AD5-D8BA-49DB-894F-F127392180B1}"/>
              </a:ext>
            </a:extLst>
          </p:cNvPr>
          <p:cNvSpPr>
            <a:spLocks noGrp="1"/>
          </p:cNvSpPr>
          <p:nvPr>
            <p:ph type="title"/>
          </p:nvPr>
        </p:nvSpPr>
        <p:spPr>
          <a:xfrm>
            <a:off x="628650" y="365125"/>
            <a:ext cx="3638550" cy="1325563"/>
          </a:xfrm>
        </p:spPr>
        <p:txBody>
          <a:bodyPr vert="horz" lIns="91440" tIns="45720" rIns="91440" bIns="45720" rtlCol="0" anchor="ctr">
            <a:normAutofit/>
          </a:bodyPr>
          <a:lstStyle/>
          <a:p>
            <a:pPr algn="l" defTabSz="914400">
              <a:lnSpc>
                <a:spcPct val="90000"/>
              </a:lnSpc>
            </a:pPr>
            <a:r>
              <a:rPr lang="en-US" dirty="0">
                <a:solidFill>
                  <a:schemeClr val="accent5">
                    <a:lumMod val="75000"/>
                  </a:schemeClr>
                </a:solidFill>
                <a:latin typeface="Arial" panose="020B0604020202020204" pitchFamily="34" charset="0"/>
                <a:cs typeface="Arial" panose="020B0604020202020204" pitchFamily="34" charset="0"/>
              </a:rPr>
              <a:t>Gap Analysis</a:t>
            </a:r>
          </a:p>
        </p:txBody>
      </p:sp>
      <p:pic>
        <p:nvPicPr>
          <p:cNvPr id="5" name="Content Placeholder 4">
            <a:extLst>
              <a:ext uri="{FF2B5EF4-FFF2-40B4-BE49-F238E27FC236}">
                <a16:creationId xmlns:a16="http://schemas.microsoft.com/office/drawing/2014/main" id="{6667B881-0E9C-49E4-8CCE-06DC35157270}"/>
              </a:ext>
            </a:extLst>
          </p:cNvPr>
          <p:cNvPicPr>
            <a:picLocks noGrp="1" noChangeAspect="1"/>
          </p:cNvPicPr>
          <p:nvPr>
            <p:ph idx="1"/>
          </p:nvPr>
        </p:nvPicPr>
        <p:blipFill>
          <a:blip r:embed="rId5"/>
          <a:stretch>
            <a:fillRect/>
          </a:stretch>
        </p:blipFill>
        <p:spPr>
          <a:xfrm>
            <a:off x="457200" y="1508289"/>
            <a:ext cx="8229600" cy="4213781"/>
          </a:xfrm>
          <a:prstGeom prst="rect">
            <a:avLst/>
          </a:prstGeom>
        </p:spPr>
      </p:pic>
      <p:sp>
        <p:nvSpPr>
          <p:cNvPr id="3" name="TextBox 2">
            <a:extLst>
              <a:ext uri="{FF2B5EF4-FFF2-40B4-BE49-F238E27FC236}">
                <a16:creationId xmlns:a16="http://schemas.microsoft.com/office/drawing/2014/main" id="{3CF838A1-89EB-46FA-B84D-7ABDEAFD0595}"/>
              </a:ext>
            </a:extLst>
          </p:cNvPr>
          <p:cNvSpPr txBox="1"/>
          <p:nvPr/>
        </p:nvSpPr>
        <p:spPr>
          <a:xfrm>
            <a:off x="6096000" y="613542"/>
            <a:ext cx="2590800" cy="646331"/>
          </a:xfrm>
          <a:prstGeom prst="rect">
            <a:avLst/>
          </a:prstGeom>
          <a:noFill/>
        </p:spPr>
        <p:txBody>
          <a:bodyPr wrap="square" rtlCol="0">
            <a:spAutoFit/>
          </a:bodyPr>
          <a:lstStyle/>
          <a:p>
            <a:r>
              <a:rPr lang="en-US" dirty="0">
                <a:solidFill>
                  <a:schemeClr val="accent5">
                    <a:lumMod val="75000"/>
                  </a:schemeClr>
                </a:solidFill>
                <a:latin typeface="Arial" panose="020B0604020202020204" pitchFamily="34" charset="0"/>
                <a:cs typeface="Arial" panose="020B0604020202020204" pitchFamily="34" charset="0"/>
              </a:rPr>
              <a:t>HIGH SCHOOL </a:t>
            </a:r>
          </a:p>
          <a:p>
            <a:r>
              <a:rPr lang="en-US" dirty="0">
                <a:solidFill>
                  <a:schemeClr val="accent5">
                    <a:lumMod val="75000"/>
                  </a:schemeClr>
                </a:solidFill>
              </a:rPr>
              <a:t>Course Code Column</a:t>
            </a:r>
          </a:p>
        </p:txBody>
      </p:sp>
      <p:pic>
        <p:nvPicPr>
          <p:cNvPr id="4" name="Audio 3">
            <a:hlinkClick r:id="" action="ppaction://media"/>
            <a:extLst>
              <a:ext uri="{FF2B5EF4-FFF2-40B4-BE49-F238E27FC236}">
                <a16:creationId xmlns:a16="http://schemas.microsoft.com/office/drawing/2014/main" id="{ABCF5042-9487-41CF-B787-7830B32FD1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606094916"/>
      </p:ext>
    </p:extLst>
  </p:cSld>
  <p:clrMapOvr>
    <a:masterClrMapping/>
  </p:clrMapOvr>
  <mc:AlternateContent xmlns:mc="http://schemas.openxmlformats.org/markup-compatibility/2006" xmlns:p14="http://schemas.microsoft.com/office/powerpoint/2010/main">
    <mc:Choice Requires="p14">
      <p:transition spd="slow" p14:dur="2000" advTm="26967"/>
    </mc:Choice>
    <mc:Fallback xmlns="">
      <p:transition spd="slow" advTm="26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E7E04-BAF6-4741-BA12-57BB2EC56980}"/>
              </a:ext>
            </a:extLst>
          </p:cNvPr>
          <p:cNvSpPr>
            <a:spLocks noGrp="1"/>
          </p:cNvSpPr>
          <p:nvPr>
            <p:ph type="title"/>
          </p:nvPr>
        </p:nvSpPr>
        <p:spPr/>
        <p:txBody>
          <a:bodyPr/>
          <a:lstStyle/>
          <a:p>
            <a:pPr algn="l"/>
            <a:r>
              <a:rPr lang="en-US" dirty="0">
                <a:solidFill>
                  <a:schemeClr val="accent5">
                    <a:lumMod val="75000"/>
                  </a:schemeClr>
                </a:solidFill>
              </a:rPr>
              <a:t>Learning Progressions K-5</a:t>
            </a:r>
          </a:p>
        </p:txBody>
      </p:sp>
      <p:sp>
        <p:nvSpPr>
          <p:cNvPr id="5" name="TextBox 4">
            <a:extLst>
              <a:ext uri="{FF2B5EF4-FFF2-40B4-BE49-F238E27FC236}">
                <a16:creationId xmlns:a16="http://schemas.microsoft.com/office/drawing/2014/main" id="{F21DCC4E-454E-41A1-A3FF-60E351E7431A}"/>
              </a:ext>
            </a:extLst>
          </p:cNvPr>
          <p:cNvSpPr txBox="1"/>
          <p:nvPr/>
        </p:nvSpPr>
        <p:spPr>
          <a:xfrm>
            <a:off x="7529885" y="252590"/>
            <a:ext cx="1293427" cy="923330"/>
          </a:xfrm>
          <a:prstGeom prst="rect">
            <a:avLst/>
          </a:prstGeom>
          <a:noFill/>
        </p:spPr>
        <p:txBody>
          <a:bodyPr wrap="square" rtlCol="0">
            <a:spAutoFit/>
          </a:bodyPr>
          <a:lstStyle/>
          <a:p>
            <a:r>
              <a:rPr lang="en-US" dirty="0"/>
              <a:t>A&amp;S red</a:t>
            </a:r>
          </a:p>
          <a:p>
            <a:r>
              <a:rPr lang="en-US" dirty="0"/>
              <a:t>M&amp;D blue</a:t>
            </a:r>
          </a:p>
          <a:p>
            <a:r>
              <a:rPr lang="en-US" dirty="0"/>
              <a:t>No. black</a:t>
            </a:r>
          </a:p>
        </p:txBody>
      </p:sp>
      <p:pic>
        <p:nvPicPr>
          <p:cNvPr id="7" name="Content Placeholder 6">
            <a:extLst>
              <a:ext uri="{FF2B5EF4-FFF2-40B4-BE49-F238E27FC236}">
                <a16:creationId xmlns:a16="http://schemas.microsoft.com/office/drawing/2014/main" id="{3827B257-8CD6-4B2D-852D-4B3FA4E0639C}"/>
              </a:ext>
            </a:extLst>
          </p:cNvPr>
          <p:cNvPicPr>
            <a:picLocks noGrp="1" noChangeAspect="1"/>
          </p:cNvPicPr>
          <p:nvPr>
            <p:ph idx="1"/>
          </p:nvPr>
        </p:nvPicPr>
        <p:blipFill>
          <a:blip r:embed="rId5"/>
          <a:stretch>
            <a:fillRect/>
          </a:stretch>
        </p:blipFill>
        <p:spPr>
          <a:xfrm>
            <a:off x="978417" y="1620409"/>
            <a:ext cx="7187165" cy="1537291"/>
          </a:xfrm>
          <a:prstGeom prst="rect">
            <a:avLst/>
          </a:prstGeom>
        </p:spPr>
      </p:pic>
      <p:sp>
        <p:nvSpPr>
          <p:cNvPr id="8" name="TextBox 7">
            <a:extLst>
              <a:ext uri="{FF2B5EF4-FFF2-40B4-BE49-F238E27FC236}">
                <a16:creationId xmlns:a16="http://schemas.microsoft.com/office/drawing/2014/main" id="{C128EF33-1582-4447-9F43-6BBA46E881C7}"/>
              </a:ext>
            </a:extLst>
          </p:cNvPr>
          <p:cNvSpPr txBox="1"/>
          <p:nvPr/>
        </p:nvSpPr>
        <p:spPr>
          <a:xfrm>
            <a:off x="647701" y="3581400"/>
            <a:ext cx="7719060" cy="2308324"/>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Color-coded to reflect the progression of a mathematical area across K-5 relating standards from different domains</a:t>
            </a:r>
          </a:p>
          <a:p>
            <a:pPr lvl="0">
              <a:defRPr/>
            </a:pPr>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Highlights possible areas of strength or weakness when connected to Gap Analysis information</a:t>
            </a:r>
          </a:p>
        </p:txBody>
      </p:sp>
      <p:pic>
        <p:nvPicPr>
          <p:cNvPr id="3" name="Audio 2">
            <a:hlinkClick r:id="" action="ppaction://media"/>
            <a:extLst>
              <a:ext uri="{FF2B5EF4-FFF2-40B4-BE49-F238E27FC236}">
                <a16:creationId xmlns:a16="http://schemas.microsoft.com/office/drawing/2014/main" id="{07950F84-C4FA-46D1-92AF-902FC8F0B6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288407267"/>
      </p:ext>
    </p:extLst>
  </p:cSld>
  <p:clrMapOvr>
    <a:masterClrMapping/>
  </p:clrMapOvr>
  <mc:AlternateContent xmlns:mc="http://schemas.openxmlformats.org/markup-compatibility/2006" xmlns:p14="http://schemas.microsoft.com/office/powerpoint/2010/main">
    <mc:Choice Requires="p14">
      <p:transition spd="slow" p14:dur="2000" advTm="37373"/>
    </mc:Choice>
    <mc:Fallback xmlns="">
      <p:transition spd="slow" advTm="37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FED2-AAE3-46E1-8E61-D4C42703E215}"/>
              </a:ext>
            </a:extLst>
          </p:cNvPr>
          <p:cNvSpPr>
            <a:spLocks noGrp="1"/>
          </p:cNvSpPr>
          <p:nvPr>
            <p:ph type="title"/>
          </p:nvPr>
        </p:nvSpPr>
        <p:spPr>
          <a:xfrm>
            <a:off x="457200" y="285246"/>
            <a:ext cx="8229600" cy="646331"/>
          </a:xfrm>
        </p:spPr>
        <p:txBody>
          <a:bodyPr/>
          <a:lstStyle/>
          <a:p>
            <a:pPr algn="l"/>
            <a:r>
              <a:rPr lang="en-US" dirty="0">
                <a:solidFill>
                  <a:schemeClr val="accent5">
                    <a:lumMod val="75000"/>
                  </a:schemeClr>
                </a:solidFill>
              </a:rPr>
              <a:t>Critical Areas of Focus K-12</a:t>
            </a:r>
            <a:endParaRPr lang="en-US" dirty="0"/>
          </a:p>
        </p:txBody>
      </p:sp>
      <p:sp>
        <p:nvSpPr>
          <p:cNvPr id="5" name="Content Placeholder 4">
            <a:extLst>
              <a:ext uri="{FF2B5EF4-FFF2-40B4-BE49-F238E27FC236}">
                <a16:creationId xmlns:a16="http://schemas.microsoft.com/office/drawing/2014/main" id="{F143D996-F90E-4E1F-8715-45B6986E0CFC}"/>
              </a:ext>
            </a:extLst>
          </p:cNvPr>
          <p:cNvSpPr>
            <a:spLocks noGrp="1"/>
          </p:cNvSpPr>
          <p:nvPr>
            <p:ph idx="1"/>
          </p:nvPr>
        </p:nvSpPr>
        <p:spPr>
          <a:xfrm>
            <a:off x="525780" y="4064224"/>
            <a:ext cx="8229600" cy="2285434"/>
          </a:xfrm>
        </p:spPr>
        <p:txBody>
          <a:bodyPr/>
          <a:lstStyle/>
          <a:p>
            <a:pPr marL="0" indent="0">
              <a:buNone/>
            </a:pPr>
            <a:r>
              <a:rPr lang="en-US" sz="2400" dirty="0"/>
              <a:t>Identify related standards with explanations of the overall mathematical understanding that is to be developed </a:t>
            </a:r>
          </a:p>
          <a:p>
            <a:pPr marL="0" indent="0">
              <a:buNone/>
            </a:pPr>
            <a:endParaRPr lang="en-US" sz="1400" dirty="0"/>
          </a:p>
          <a:p>
            <a:pPr marL="0" indent="0">
              <a:buNone/>
            </a:pPr>
            <a:r>
              <a:rPr lang="en-US" sz="2400" dirty="0"/>
              <a:t>Reveals when alterations may need to be made to typical instruction to maximize learning for all students.</a:t>
            </a:r>
          </a:p>
          <a:p>
            <a:pPr marL="226695" indent="-226695"/>
            <a:endParaRPr lang="en-US" sz="1800" dirty="0"/>
          </a:p>
        </p:txBody>
      </p:sp>
      <p:pic>
        <p:nvPicPr>
          <p:cNvPr id="8" name="Picture 8">
            <a:extLst>
              <a:ext uri="{FF2B5EF4-FFF2-40B4-BE49-F238E27FC236}">
                <a16:creationId xmlns:a16="http://schemas.microsoft.com/office/drawing/2014/main" id="{97B9141D-1199-4A19-AA02-DB848A3B0E5A}"/>
              </a:ext>
            </a:extLst>
          </p:cNvPr>
          <p:cNvPicPr>
            <a:picLocks noChangeAspect="1"/>
          </p:cNvPicPr>
          <p:nvPr/>
        </p:nvPicPr>
        <p:blipFill>
          <a:blip r:embed="rId5"/>
          <a:stretch>
            <a:fillRect/>
          </a:stretch>
        </p:blipFill>
        <p:spPr>
          <a:xfrm>
            <a:off x="1622453" y="871741"/>
            <a:ext cx="5605756" cy="2605988"/>
          </a:xfrm>
          <a:prstGeom prst="rect">
            <a:avLst/>
          </a:prstGeom>
        </p:spPr>
      </p:pic>
      <p:pic>
        <p:nvPicPr>
          <p:cNvPr id="3" name="Audio 2">
            <a:hlinkClick r:id="" action="ppaction://media"/>
            <a:extLst>
              <a:ext uri="{FF2B5EF4-FFF2-40B4-BE49-F238E27FC236}">
                <a16:creationId xmlns:a16="http://schemas.microsoft.com/office/drawing/2014/main" id="{85C4AA83-95D2-4F5E-9C6C-1DB2B4D0ED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562159999"/>
      </p:ext>
    </p:extLst>
  </p:cSld>
  <p:clrMapOvr>
    <a:masterClrMapping/>
  </p:clrMapOvr>
  <mc:AlternateContent xmlns:mc="http://schemas.openxmlformats.org/markup-compatibility/2006" xmlns:p14="http://schemas.microsoft.com/office/powerpoint/2010/main">
    <mc:Choice Requires="p14">
      <p:transition spd="slow" p14:dur="2000" advTm="30983"/>
    </mc:Choice>
    <mc:Fallback xmlns="">
      <p:transition spd="slow" advTm="30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8|4.1"/>
</p:tagLst>
</file>

<file path=ppt/tags/tag2.xml><?xml version="1.0" encoding="utf-8"?>
<p:tagLst xmlns:a="http://schemas.openxmlformats.org/drawingml/2006/main" xmlns:r="http://schemas.openxmlformats.org/officeDocument/2006/relationships" xmlns:p="http://schemas.openxmlformats.org/presentationml/2006/main">
  <p:tag name="TIMING" val="|9.8"/>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DE_PPT_Template1_June2016" id="{A1BB4F38-F82F-42FE-936C-23E644FEEDAA}" vid="{A681B5FD-263F-4443-8E6D-3417A0665923}"/>
    </a:ext>
  </a:extLst>
</a:theme>
</file>

<file path=ppt/theme/theme2.xml><?xml version="1.0" encoding="utf-8"?>
<a:theme xmlns:a="http://schemas.openxmlformats.org/drawingml/2006/main" name="Theme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3" id="{F94B4F33-2F56-46D6-9F93-3685985287B6}" vid="{DE91D304-0D6C-42D8-B34C-CEAD326355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2284A1442061C4BB44DE457C0D4C308" ma:contentTypeVersion="4" ma:contentTypeDescription="Create a new document." ma:contentTypeScope="" ma:versionID="1eca552c3f4680d340346fb0682c617b">
  <xsd:schema xmlns:xsd="http://www.w3.org/2001/XMLSchema" xmlns:xs="http://www.w3.org/2001/XMLSchema" xmlns:p="http://schemas.microsoft.com/office/2006/metadata/properties" xmlns:ns2="b3f30b80-7bcb-45a6-a5b2-96956d487bbc" xmlns:ns3="64aca42a-8e76-470d-a90a-7c38b3950c65" targetNamespace="http://schemas.microsoft.com/office/2006/metadata/properties" ma:root="true" ma:fieldsID="9d83bec17ae33f85a344eee29260e416" ns2:_="" ns3:_="">
    <xsd:import namespace="b3f30b80-7bcb-45a6-a5b2-96956d487bbc"/>
    <xsd:import namespace="64aca42a-8e76-470d-a90a-7c38b3950c6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f30b80-7bcb-45a6-a5b2-96956d487b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4aca42a-8e76-470d-a90a-7c38b3950c6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7AF22E-4EB2-421B-BD03-E46132348939}">
  <ds:schemaRefs>
    <ds:schemaRef ds:uri="http://purl.org/dc/dcmitype/"/>
    <ds:schemaRef ds:uri="http://schemas.microsoft.com/office/2006/documentManagement/types"/>
    <ds:schemaRef ds:uri="http://purl.org/dc/terms/"/>
    <ds:schemaRef ds:uri="http://schemas.microsoft.com/office/infopath/2007/PartnerControls"/>
    <ds:schemaRef ds:uri="http://purl.org/dc/elements/1.1/"/>
    <ds:schemaRef ds:uri="64aca42a-8e76-470d-a90a-7c38b3950c65"/>
    <ds:schemaRef ds:uri="http://www.w3.org/XML/1998/namespace"/>
    <ds:schemaRef ds:uri="http://schemas.openxmlformats.org/package/2006/metadata/core-properties"/>
    <ds:schemaRef ds:uri="b3f30b80-7bcb-45a6-a5b2-96956d487bbc"/>
    <ds:schemaRef ds:uri="http://schemas.microsoft.com/office/2006/metadata/properties"/>
  </ds:schemaRefs>
</ds:datastoreItem>
</file>

<file path=customXml/itemProps2.xml><?xml version="1.0" encoding="utf-8"?>
<ds:datastoreItem xmlns:ds="http://schemas.openxmlformats.org/officeDocument/2006/customXml" ds:itemID="{566DFD20-51E1-4C8D-A36E-AB7DE35E32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f30b80-7bcb-45a6-a5b2-96956d487bbc"/>
    <ds:schemaRef ds:uri="64aca42a-8e76-470d-a90a-7c38b3950c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0BD5F0-B0C3-44BE-9B5C-3DB6890514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1036</TotalTime>
  <Words>1472</Words>
  <Application>Microsoft Office PowerPoint</Application>
  <PresentationFormat>On-screen Show (4:3)</PresentationFormat>
  <Paragraphs>152</Paragraphs>
  <Slides>17</Slides>
  <Notes>17</Notes>
  <HiddenSlides>0</HiddenSlides>
  <MMClips>20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17</vt:i4>
      </vt:variant>
    </vt:vector>
  </HeadingPairs>
  <TitlesOfParts>
    <vt:vector size="21" baseType="lpstr">
      <vt:lpstr>Arial</vt:lpstr>
      <vt:lpstr>Calibri</vt:lpstr>
      <vt:lpstr>1_Office Theme</vt:lpstr>
      <vt:lpstr>Theme3</vt:lpstr>
      <vt:lpstr>PowerPoint Presentation</vt:lpstr>
      <vt:lpstr>Goal</vt:lpstr>
      <vt:lpstr>Student Readiness/Teacher Preparedness</vt:lpstr>
      <vt:lpstr>Math Tools</vt:lpstr>
      <vt:lpstr>Gap Analysis</vt:lpstr>
      <vt:lpstr>Gap Analysis Goals</vt:lpstr>
      <vt:lpstr>Gap Analysis</vt:lpstr>
      <vt:lpstr>Learning Progressions K-5</vt:lpstr>
      <vt:lpstr>Critical Areas of Focus K-12</vt:lpstr>
      <vt:lpstr>Put It Together</vt:lpstr>
      <vt:lpstr>Model Curriculum GRADE 7</vt:lpstr>
      <vt:lpstr>Local Curriculum</vt:lpstr>
      <vt:lpstr>Preparing for Instruction</vt:lpstr>
      <vt:lpstr>Assessment Tools</vt:lpstr>
      <vt:lpstr>Math Readiness Assessments</vt:lpstr>
      <vt:lpstr>Plan to Engage All Students </vt:lpstr>
      <vt:lpstr>Math Team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Carlson, Ann</dc:creator>
  <cp:lastModifiedBy>Mallory, Andrea</cp:lastModifiedBy>
  <cp:revision>153</cp:revision>
  <cp:lastPrinted>2020-06-08T18:10:31Z</cp:lastPrinted>
  <dcterms:created xsi:type="dcterms:W3CDTF">2020-05-04T17:26:03Z</dcterms:created>
  <dcterms:modified xsi:type="dcterms:W3CDTF">2020-07-09T13:24:58Z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0x01010032284A1442061C4BB44DE457C0D4C308</vt:lpwstr>
  </property>
</Properties>
</file>